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792" r:id="rId1"/>
  </p:sldMasterIdLst>
  <p:notesMasterIdLst>
    <p:notesMasterId r:id="rId15"/>
  </p:notesMasterIdLst>
  <p:sldIdLst>
    <p:sldId id="256" r:id="rId2"/>
    <p:sldId id="280" r:id="rId3"/>
    <p:sldId id="272" r:id="rId4"/>
    <p:sldId id="262" r:id="rId5"/>
    <p:sldId id="282" r:id="rId6"/>
    <p:sldId id="283" r:id="rId7"/>
    <p:sldId id="284" r:id="rId8"/>
    <p:sldId id="285" r:id="rId9"/>
    <p:sldId id="286" r:id="rId10"/>
    <p:sldId id="287" r:id="rId11"/>
    <p:sldId id="288" r:id="rId12"/>
    <p:sldId id="289" r:id="rId13"/>
    <p:sldId id="276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CC0099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226" autoAdjust="0"/>
    <p:restoredTop sz="94660"/>
  </p:normalViewPr>
  <p:slideViewPr>
    <p:cSldViewPr>
      <p:cViewPr>
        <p:scale>
          <a:sx n="81" d="100"/>
          <a:sy n="81" d="100"/>
        </p:scale>
        <p:origin x="-1068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0D17CFD-F07B-401F-8193-619CD3E5C093}" type="doc">
      <dgm:prSet loTypeId="urn:microsoft.com/office/officeart/2005/8/layout/funnel1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o-RO"/>
        </a:p>
      </dgm:t>
    </dgm:pt>
    <dgm:pt modelId="{3DFA1E13-141F-4AD5-8E71-247C14B29798}">
      <dgm:prSet phldrT="[Text]"/>
      <dgm:spPr>
        <a:solidFill>
          <a:schemeClr val="accent2"/>
        </a:solidFill>
      </dgm:spPr>
      <dgm:t>
        <a:bodyPr/>
        <a:lstStyle/>
        <a:p>
          <a:r>
            <a:rPr lang="en-US" b="1"/>
            <a:t>IFN-uri</a:t>
          </a:r>
          <a:endParaRPr lang="ro-RO" b="1"/>
        </a:p>
      </dgm:t>
    </dgm:pt>
    <dgm:pt modelId="{741563F5-46F2-4C76-8885-8EA5B98BA0D2}" type="parTrans" cxnId="{54ABBB86-1985-4979-A748-C4999D040BD4}">
      <dgm:prSet/>
      <dgm:spPr/>
      <dgm:t>
        <a:bodyPr/>
        <a:lstStyle/>
        <a:p>
          <a:endParaRPr lang="ro-RO"/>
        </a:p>
      </dgm:t>
    </dgm:pt>
    <dgm:pt modelId="{C3235F98-E8E7-4EFC-BD0B-46A06445E860}" type="sibTrans" cxnId="{54ABBB86-1985-4979-A748-C4999D040BD4}">
      <dgm:prSet/>
      <dgm:spPr/>
      <dgm:t>
        <a:bodyPr/>
        <a:lstStyle/>
        <a:p>
          <a:endParaRPr lang="ro-RO"/>
        </a:p>
      </dgm:t>
    </dgm:pt>
    <dgm:pt modelId="{6D9CCC4D-5C2E-4827-B67C-5464A1093625}">
      <dgm:prSet phldrT="[Text]"/>
      <dgm:spPr/>
      <dgm:t>
        <a:bodyPr/>
        <a:lstStyle/>
        <a:p>
          <a:r>
            <a:rPr lang="en-US" dirty="0" smtClean="0"/>
            <a:t>ONG-</a:t>
          </a:r>
          <a:r>
            <a:rPr lang="ro-RO" dirty="0" smtClean="0"/>
            <a:t> uri, economie socială</a:t>
          </a:r>
          <a:endParaRPr lang="ro-RO" dirty="0"/>
        </a:p>
      </dgm:t>
    </dgm:pt>
    <dgm:pt modelId="{2017A0DF-A5B7-48E1-A8EB-AA9F827C46CF}" type="parTrans" cxnId="{6033D8E7-D075-4A18-B6C7-14BA09B9E444}">
      <dgm:prSet/>
      <dgm:spPr/>
      <dgm:t>
        <a:bodyPr/>
        <a:lstStyle/>
        <a:p>
          <a:endParaRPr lang="ro-RO"/>
        </a:p>
      </dgm:t>
    </dgm:pt>
    <dgm:pt modelId="{B06CD965-084C-4A7A-88FF-9548056AE11A}" type="sibTrans" cxnId="{6033D8E7-D075-4A18-B6C7-14BA09B9E444}">
      <dgm:prSet/>
      <dgm:spPr/>
      <dgm:t>
        <a:bodyPr/>
        <a:lstStyle/>
        <a:p>
          <a:endParaRPr lang="ro-RO"/>
        </a:p>
      </dgm:t>
    </dgm:pt>
    <dgm:pt modelId="{96A7F30F-08A3-4B88-B8B8-17317A17A0D9}">
      <dgm:prSet phldrT="[Text]"/>
      <dgm:spPr/>
      <dgm:t>
        <a:bodyPr/>
        <a:lstStyle/>
        <a:p>
          <a:r>
            <a:rPr lang="ro-RO" b="1" dirty="0" smtClean="0"/>
            <a:t>Instrument Financiar </a:t>
          </a:r>
          <a:r>
            <a:rPr lang="en-US" b="1" dirty="0" smtClean="0"/>
            <a:t>P</a:t>
          </a:r>
          <a:r>
            <a:rPr lang="ro-RO" b="1" dirty="0" smtClean="0"/>
            <a:t>OCU</a:t>
          </a:r>
          <a:endParaRPr lang="ro-RO" dirty="0"/>
        </a:p>
      </dgm:t>
    </dgm:pt>
    <dgm:pt modelId="{CA2447A6-51D8-4AB8-83B9-8482BAD03A9A}" type="parTrans" cxnId="{8B8F5D5A-12AC-4EEE-97E0-FDC805C19E80}">
      <dgm:prSet/>
      <dgm:spPr/>
      <dgm:t>
        <a:bodyPr/>
        <a:lstStyle/>
        <a:p>
          <a:endParaRPr lang="ro-RO"/>
        </a:p>
      </dgm:t>
    </dgm:pt>
    <dgm:pt modelId="{E482A1D7-EA21-4238-B918-9728674591D1}" type="sibTrans" cxnId="{8B8F5D5A-12AC-4EEE-97E0-FDC805C19E80}">
      <dgm:prSet/>
      <dgm:spPr/>
      <dgm:t>
        <a:bodyPr/>
        <a:lstStyle/>
        <a:p>
          <a:endParaRPr lang="ro-RO"/>
        </a:p>
      </dgm:t>
    </dgm:pt>
    <dgm:pt modelId="{412C3812-EB26-428C-BAE9-EA1EC536DD3F}">
      <dgm:prSet phldrT="[Text]"/>
      <dgm:spPr>
        <a:solidFill>
          <a:srgbClr val="FFC000"/>
        </a:solidFill>
      </dgm:spPr>
      <dgm:t>
        <a:bodyPr/>
        <a:lstStyle/>
        <a:p>
          <a:r>
            <a:rPr lang="ro-RO" b="1">
              <a:solidFill>
                <a:sysClr val="windowText" lastClr="000000"/>
              </a:solidFill>
            </a:rPr>
            <a:t>Afacere romi</a:t>
          </a:r>
        </a:p>
      </dgm:t>
    </dgm:pt>
    <dgm:pt modelId="{692BFE5F-46C8-478D-B7EE-BF5B2AF603AA}" type="sibTrans" cxnId="{5E7B389F-6936-4629-8247-116AF71A6B64}">
      <dgm:prSet/>
      <dgm:spPr/>
      <dgm:t>
        <a:bodyPr/>
        <a:lstStyle/>
        <a:p>
          <a:endParaRPr lang="ro-RO"/>
        </a:p>
      </dgm:t>
    </dgm:pt>
    <dgm:pt modelId="{40C2F873-A028-4AF2-BECA-DC62F76A04AB}" type="parTrans" cxnId="{5E7B389F-6936-4629-8247-116AF71A6B64}">
      <dgm:prSet/>
      <dgm:spPr/>
      <dgm:t>
        <a:bodyPr/>
        <a:lstStyle/>
        <a:p>
          <a:endParaRPr lang="ro-RO"/>
        </a:p>
      </dgm:t>
    </dgm:pt>
    <dgm:pt modelId="{DF441A6E-60A4-4C8C-8E91-106B07AE2D94}" type="pres">
      <dgm:prSet presAssocID="{60D17CFD-F07B-401F-8193-619CD3E5C093}" presName="Name0" presStyleCnt="0">
        <dgm:presLayoutVars>
          <dgm:chMax val="4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2E5B5AFB-DAB0-46C1-A132-BEB9D926E079}" type="pres">
      <dgm:prSet presAssocID="{60D17CFD-F07B-401F-8193-619CD3E5C093}" presName="ellipse" presStyleLbl="trBgShp" presStyleIdx="0" presStyleCnt="1"/>
      <dgm:spPr/>
    </dgm:pt>
    <dgm:pt modelId="{C75D7AF7-2B5F-4BB4-9670-8950A1D522D0}" type="pres">
      <dgm:prSet presAssocID="{60D17CFD-F07B-401F-8193-619CD3E5C093}" presName="arrow1" presStyleLbl="fgShp" presStyleIdx="0" presStyleCnt="1" custScaleX="70932" custScaleY="202321" custLinFactNeighborX="-25793" custLinFactNeighborY="-5038"/>
      <dgm:spPr/>
    </dgm:pt>
    <dgm:pt modelId="{0498F9F8-3A42-43C6-9D8F-64CEDF841DEB}" type="pres">
      <dgm:prSet presAssocID="{60D17CFD-F07B-401F-8193-619CD3E5C093}" presName="rectangle" presStyleLbl="revTx" presStyleIdx="0" presStyleCnt="1" custScaleX="86650" custScaleY="53421">
        <dgm:presLayoutVars>
          <dgm:bulletEnabled val="1"/>
        </dgm:presLayoutVars>
      </dgm:prSet>
      <dgm:spPr/>
      <dgm:t>
        <a:bodyPr/>
        <a:lstStyle/>
        <a:p>
          <a:endParaRPr lang="ro-RO"/>
        </a:p>
      </dgm:t>
    </dgm:pt>
    <dgm:pt modelId="{69A3EE53-DE45-4834-BE56-F3FE71CF7BDB}" type="pres">
      <dgm:prSet presAssocID="{6D9CCC4D-5C2E-4827-B67C-5464A1093625}" presName="item1" presStyleLbl="node1" presStyleIdx="0" presStyleCnt="3" custScaleX="119334" custScaleY="113241" custLinFactNeighborX="18908" custLinFactNeighborY="-15709">
        <dgm:presLayoutVars>
          <dgm:bulletEnabled val="1"/>
        </dgm:presLayoutVars>
      </dgm:prSet>
      <dgm:spPr/>
      <dgm:t>
        <a:bodyPr/>
        <a:lstStyle/>
        <a:p>
          <a:endParaRPr lang="ro-RO"/>
        </a:p>
      </dgm:t>
    </dgm:pt>
    <dgm:pt modelId="{DCD3AC0F-B048-4B9C-8CB3-E5F08938F427}" type="pres">
      <dgm:prSet presAssocID="{412C3812-EB26-428C-BAE9-EA1EC536DD3F}" presName="item2" presStyleLbl="node1" presStyleIdx="1" presStyleCnt="3" custScaleX="131222" custScaleY="153650">
        <dgm:presLayoutVars>
          <dgm:bulletEnabled val="1"/>
        </dgm:presLayoutVars>
      </dgm:prSet>
      <dgm:spPr/>
      <dgm:t>
        <a:bodyPr/>
        <a:lstStyle/>
        <a:p>
          <a:endParaRPr lang="ro-RO"/>
        </a:p>
      </dgm:t>
    </dgm:pt>
    <dgm:pt modelId="{0A2A07DF-8C97-491C-86F1-C120802B6341}" type="pres">
      <dgm:prSet presAssocID="{96A7F30F-08A3-4B88-B8B8-17317A17A0D9}" presName="item3" presStyleLbl="node1" presStyleIdx="2" presStyleCnt="3" custLinFactNeighborX="33517" custLinFactNeighborY="-942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17520C8-4F0D-4F92-9F21-B4DC8DDCA6A3}" type="pres">
      <dgm:prSet presAssocID="{60D17CFD-F07B-401F-8193-619CD3E5C093}" presName="funnel" presStyleLbl="trAlignAcc1" presStyleIdx="0" presStyleCnt="1" custLinFactNeighborX="-3940" custLinFactNeighborY="-6826"/>
      <dgm:spPr/>
    </dgm:pt>
  </dgm:ptLst>
  <dgm:cxnLst>
    <dgm:cxn modelId="{ED456344-C426-473D-A4EC-9A8197721E35}" type="presOf" srcId="{6D9CCC4D-5C2E-4827-B67C-5464A1093625}" destId="{DCD3AC0F-B048-4B9C-8CB3-E5F08938F427}" srcOrd="0" destOrd="0" presId="urn:microsoft.com/office/officeart/2005/8/layout/funnel1"/>
    <dgm:cxn modelId="{9BDFE80F-59C5-4750-BBCB-323925230471}" type="presOf" srcId="{412C3812-EB26-428C-BAE9-EA1EC536DD3F}" destId="{69A3EE53-DE45-4834-BE56-F3FE71CF7BDB}" srcOrd="0" destOrd="0" presId="urn:microsoft.com/office/officeart/2005/8/layout/funnel1"/>
    <dgm:cxn modelId="{9C0A1354-9E5E-4C56-961A-E84581073B9D}" type="presOf" srcId="{60D17CFD-F07B-401F-8193-619CD3E5C093}" destId="{DF441A6E-60A4-4C8C-8E91-106B07AE2D94}" srcOrd="0" destOrd="0" presId="urn:microsoft.com/office/officeart/2005/8/layout/funnel1"/>
    <dgm:cxn modelId="{8B8F5D5A-12AC-4EEE-97E0-FDC805C19E80}" srcId="{60D17CFD-F07B-401F-8193-619CD3E5C093}" destId="{96A7F30F-08A3-4B88-B8B8-17317A17A0D9}" srcOrd="3" destOrd="0" parTransId="{CA2447A6-51D8-4AB8-83B9-8482BAD03A9A}" sibTransId="{E482A1D7-EA21-4238-B918-9728674591D1}"/>
    <dgm:cxn modelId="{8AECFE8B-5C1D-49EB-A90B-B8CE91929A6E}" type="presOf" srcId="{3DFA1E13-141F-4AD5-8E71-247C14B29798}" destId="{0A2A07DF-8C97-491C-86F1-C120802B6341}" srcOrd="0" destOrd="0" presId="urn:microsoft.com/office/officeart/2005/8/layout/funnel1"/>
    <dgm:cxn modelId="{5E7B389F-6936-4629-8247-116AF71A6B64}" srcId="{60D17CFD-F07B-401F-8193-619CD3E5C093}" destId="{412C3812-EB26-428C-BAE9-EA1EC536DD3F}" srcOrd="2" destOrd="0" parTransId="{40C2F873-A028-4AF2-BECA-DC62F76A04AB}" sibTransId="{692BFE5F-46C8-478D-B7EE-BF5B2AF603AA}"/>
    <dgm:cxn modelId="{E17165EA-930B-41A0-A7A5-E782DD101BF7}" type="presOf" srcId="{96A7F30F-08A3-4B88-B8B8-17317A17A0D9}" destId="{0498F9F8-3A42-43C6-9D8F-64CEDF841DEB}" srcOrd="0" destOrd="0" presId="urn:microsoft.com/office/officeart/2005/8/layout/funnel1"/>
    <dgm:cxn modelId="{54ABBB86-1985-4979-A748-C4999D040BD4}" srcId="{60D17CFD-F07B-401F-8193-619CD3E5C093}" destId="{3DFA1E13-141F-4AD5-8E71-247C14B29798}" srcOrd="0" destOrd="0" parTransId="{741563F5-46F2-4C76-8885-8EA5B98BA0D2}" sibTransId="{C3235F98-E8E7-4EFC-BD0B-46A06445E860}"/>
    <dgm:cxn modelId="{6033D8E7-D075-4A18-B6C7-14BA09B9E444}" srcId="{60D17CFD-F07B-401F-8193-619CD3E5C093}" destId="{6D9CCC4D-5C2E-4827-B67C-5464A1093625}" srcOrd="1" destOrd="0" parTransId="{2017A0DF-A5B7-48E1-A8EB-AA9F827C46CF}" sibTransId="{B06CD965-084C-4A7A-88FF-9548056AE11A}"/>
    <dgm:cxn modelId="{E4953BC2-29C5-4E14-89D6-97A452B5C0EC}" type="presParOf" srcId="{DF441A6E-60A4-4C8C-8E91-106B07AE2D94}" destId="{2E5B5AFB-DAB0-46C1-A132-BEB9D926E079}" srcOrd="0" destOrd="0" presId="urn:microsoft.com/office/officeart/2005/8/layout/funnel1"/>
    <dgm:cxn modelId="{912E0111-CF4B-4E90-8ADE-A8FC4A7CD470}" type="presParOf" srcId="{DF441A6E-60A4-4C8C-8E91-106B07AE2D94}" destId="{C75D7AF7-2B5F-4BB4-9670-8950A1D522D0}" srcOrd="1" destOrd="0" presId="urn:microsoft.com/office/officeart/2005/8/layout/funnel1"/>
    <dgm:cxn modelId="{11C063BB-D3AB-4D96-98E3-19471D6799A7}" type="presParOf" srcId="{DF441A6E-60A4-4C8C-8E91-106B07AE2D94}" destId="{0498F9F8-3A42-43C6-9D8F-64CEDF841DEB}" srcOrd="2" destOrd="0" presId="urn:microsoft.com/office/officeart/2005/8/layout/funnel1"/>
    <dgm:cxn modelId="{CDEFECB1-3330-4BF3-A712-B59607D8CE3A}" type="presParOf" srcId="{DF441A6E-60A4-4C8C-8E91-106B07AE2D94}" destId="{69A3EE53-DE45-4834-BE56-F3FE71CF7BDB}" srcOrd="3" destOrd="0" presId="urn:microsoft.com/office/officeart/2005/8/layout/funnel1"/>
    <dgm:cxn modelId="{9B6F46CC-D77C-4528-95E8-5989F60915C3}" type="presParOf" srcId="{DF441A6E-60A4-4C8C-8E91-106B07AE2D94}" destId="{DCD3AC0F-B048-4B9C-8CB3-E5F08938F427}" srcOrd="4" destOrd="0" presId="urn:microsoft.com/office/officeart/2005/8/layout/funnel1"/>
    <dgm:cxn modelId="{3F78124A-FCF0-41B4-B540-7F16C10150DD}" type="presParOf" srcId="{DF441A6E-60A4-4C8C-8E91-106B07AE2D94}" destId="{0A2A07DF-8C97-491C-86F1-C120802B6341}" srcOrd="5" destOrd="0" presId="urn:microsoft.com/office/officeart/2005/8/layout/funnel1"/>
    <dgm:cxn modelId="{D0247816-95F4-4FAE-8BAC-780846417334}" type="presParOf" srcId="{DF441A6E-60A4-4C8C-8E91-106B07AE2D94}" destId="{F17520C8-4F0D-4F92-9F21-B4DC8DDCA6A3}" srcOrd="6" destOrd="0" presId="urn:microsoft.com/office/officeart/2005/8/layout/funnel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2E5B5AFB-DAB0-46C1-A132-BEB9D926E079}">
      <dsp:nvSpPr>
        <dsp:cNvPr id="0" name=""/>
        <dsp:cNvSpPr/>
      </dsp:nvSpPr>
      <dsp:spPr>
        <a:xfrm>
          <a:off x="712812" y="849338"/>
          <a:ext cx="2604897" cy="904646"/>
        </a:xfrm>
        <a:prstGeom prst="ellipse">
          <a:avLst/>
        </a:prstGeom>
        <a:solidFill>
          <a:schemeClr val="accent1">
            <a:tint val="50000"/>
            <a:alpha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75D7AF7-2B5F-4BB4-9670-8950A1D522D0}">
      <dsp:nvSpPr>
        <dsp:cNvPr id="0" name=""/>
        <dsp:cNvSpPr/>
      </dsp:nvSpPr>
      <dsp:spPr>
        <a:xfrm>
          <a:off x="1710049" y="2882940"/>
          <a:ext cx="358082" cy="653674"/>
        </a:xfrm>
        <a:prstGeom prst="downArrow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498F9F8-3A42-43C6-9D8F-64CEDF841DEB}">
      <dsp:nvSpPr>
        <dsp:cNvPr id="0" name=""/>
        <dsp:cNvSpPr/>
      </dsp:nvSpPr>
      <dsp:spPr>
        <a:xfrm>
          <a:off x="969465" y="3464066"/>
          <a:ext cx="2099668" cy="32361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8232" tIns="78232" rIns="78232" bIns="78232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o-RO" sz="1100" b="1" kern="1200" dirty="0" smtClean="0"/>
            <a:t>Instrument Financiar </a:t>
          </a:r>
          <a:r>
            <a:rPr lang="en-US" sz="1100" b="1" kern="1200" dirty="0" smtClean="0"/>
            <a:t>P</a:t>
          </a:r>
          <a:r>
            <a:rPr lang="ro-RO" sz="1100" b="1" kern="1200" dirty="0" smtClean="0"/>
            <a:t>OCU</a:t>
          </a:r>
          <a:endParaRPr lang="ro-RO" sz="1100" kern="1200" dirty="0"/>
        </a:p>
      </dsp:txBody>
      <dsp:txXfrm>
        <a:off x="969465" y="3464066"/>
        <a:ext cx="2099668" cy="323619"/>
      </dsp:txXfrm>
    </dsp:sp>
    <dsp:sp modelId="{69A3EE53-DE45-4834-BE56-F3FE71CF7BDB}">
      <dsp:nvSpPr>
        <dsp:cNvPr id="0" name=""/>
        <dsp:cNvSpPr/>
      </dsp:nvSpPr>
      <dsp:spPr>
        <a:xfrm>
          <a:off x="1743836" y="1620948"/>
          <a:ext cx="1084370" cy="1029003"/>
        </a:xfrm>
        <a:prstGeom prst="ellipse">
          <a:avLst/>
        </a:prstGeom>
        <a:solidFill>
          <a:srgbClr val="FFC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o-RO" sz="1500" b="1" kern="1200">
              <a:solidFill>
                <a:sysClr val="windowText" lastClr="000000"/>
              </a:solidFill>
            </a:rPr>
            <a:t>Afacere romi</a:t>
          </a:r>
        </a:p>
      </dsp:txBody>
      <dsp:txXfrm>
        <a:off x="1743836" y="1620948"/>
        <a:ext cx="1084370" cy="1029003"/>
      </dsp:txXfrm>
    </dsp:sp>
    <dsp:sp modelId="{DCD3AC0F-B048-4B9C-8CB3-E5F08938F427}">
      <dsp:nvSpPr>
        <dsp:cNvPr id="0" name=""/>
        <dsp:cNvSpPr/>
      </dsp:nvSpPr>
      <dsp:spPr>
        <a:xfrm>
          <a:off x="867795" y="898382"/>
          <a:ext cx="1192394" cy="139619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smtClean="0"/>
            <a:t>ONG-</a:t>
          </a:r>
          <a:r>
            <a:rPr lang="ro-RO" sz="1500" kern="1200" dirty="0" smtClean="0"/>
            <a:t> uri, economie socială</a:t>
          </a:r>
          <a:endParaRPr lang="ro-RO" sz="1500" kern="1200" dirty="0"/>
        </a:p>
      </dsp:txBody>
      <dsp:txXfrm>
        <a:off x="867795" y="898382"/>
        <a:ext cx="1192394" cy="1396194"/>
      </dsp:txXfrm>
    </dsp:sp>
    <dsp:sp modelId="{0A2A07DF-8C97-491C-86F1-C120802B6341}">
      <dsp:nvSpPr>
        <dsp:cNvPr id="0" name=""/>
        <dsp:cNvSpPr/>
      </dsp:nvSpPr>
      <dsp:spPr>
        <a:xfrm>
          <a:off x="2243091" y="836793"/>
          <a:ext cx="908685" cy="908685"/>
        </a:xfrm>
        <a:prstGeom prst="ellipse">
          <a:avLst/>
        </a:prstGeom>
        <a:solidFill>
          <a:schemeClr val="accent2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b="1" kern="1200"/>
            <a:t>IFN-uri</a:t>
          </a:r>
          <a:endParaRPr lang="ro-RO" sz="1500" b="1" kern="1200"/>
        </a:p>
      </dsp:txBody>
      <dsp:txXfrm>
        <a:off x="2243091" y="836793"/>
        <a:ext cx="908685" cy="908685"/>
      </dsp:txXfrm>
    </dsp:sp>
    <dsp:sp modelId="{F17520C8-4F0D-4F92-9F21-B4DC8DDCA6A3}">
      <dsp:nvSpPr>
        <dsp:cNvPr id="0" name=""/>
        <dsp:cNvSpPr/>
      </dsp:nvSpPr>
      <dsp:spPr>
        <a:xfrm>
          <a:off x="494405" y="583899"/>
          <a:ext cx="2827020" cy="2261616"/>
        </a:xfrm>
        <a:prstGeom prst="funnel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funnel1">
  <dgm:title val=""/>
  <dgm:desc val=""/>
  <dgm:catLst>
    <dgm:cat type="relationship" pri="2000"/>
    <dgm:cat type="process" pri="2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4"/>
      <dgm:resizeHandles val="exact"/>
    </dgm:varLst>
    <dgm:alg type="composite">
      <dgm:param type="ar" val="1.25"/>
    </dgm:alg>
    <dgm:shape xmlns:r="http://schemas.openxmlformats.org/officeDocument/2006/relationships" r:blip="">
      <dgm:adjLst/>
    </dgm:shape>
    <dgm:presOf/>
    <dgm:choose name="Name1">
      <dgm:if name="Name2" axis="ch" ptType="node" func="cnt" op="equ" val="2">
        <dgm:constrLst>
          <dgm:constr type="w" for="ch" forName="ellipse" refType="w" fact="0.645"/>
          <dgm:constr type="h" for="ch" forName="ellipse" refType="h" fact="0.28"/>
          <dgm:constr type="t" for="ch" forName="ellipse" refType="w" fact="0.0275"/>
          <dgm:constr type="l" for="ch" forName="ellipse" refType="w" fact="0.0265"/>
          <dgm:constr type="w" for="ch" forName="arrow1" refType="w" fact="0.125"/>
          <dgm:constr type="h" for="ch" forName="arrow1" refType="h" fact="0.1"/>
          <dgm:constr type="t" for="ch" forName="arrow1" refType="h" fact="0.72"/>
          <dgm:constr type="l" for="ch" forName="arrow1" refType="w" fact="0.2875"/>
          <dgm:constr type="w" for="ch" forName="rectangle" refType="w" fact="0.6"/>
          <dgm:constr type="h" for="ch" forName="rectangle" refType="w" refFor="ch" refForName="rectangle" fact="0.25"/>
          <dgm:constr type="t" for="ch" forName="rectangle" refType="h" fact="0.8"/>
          <dgm:constr type="l" for="ch" forName="rectangle" refType="w" fact="0.05"/>
          <dgm:constr type="w" for="ch" forName="item1" refType="w" fact="0.35"/>
          <dgm:constr type="h" for="ch" forName="item1" refType="w" fact="0.35"/>
          <dgm:constr type="t" for="ch" forName="item1" refType="h" fact="0.05"/>
          <dgm:constr type="l" for="ch" forName="item1" refType="w" fact="0.125"/>
          <dgm:constr type="primFontSz" for="ch" forName="item1" op="equ" val="65"/>
          <dgm:constr type="w" for="ch" forName="funnel" refType="w" fact="0.7"/>
          <dgm:constr type="h" for="ch" forName="funnel" refType="h" fact="0.7"/>
          <dgm:constr type="t" for="ch" forName="funnel"/>
          <dgm:constr type="l" for="ch" forName="funnel"/>
        </dgm:constrLst>
      </dgm:if>
      <dgm:else name="Name3">
        <dgm:constrLst>
          <dgm:constr type="w" for="ch" forName="ellipse" refType="w" fact="0.645"/>
          <dgm:constr type="h" for="ch" forName="ellipse" refType="h" fact="0.28"/>
          <dgm:constr type="t" for="ch" forName="ellipse" refType="w" fact="0.0275"/>
          <dgm:constr type="l" for="ch" forName="ellipse" refType="w" fact="0.0265"/>
          <dgm:constr type="w" for="ch" forName="arrow1" refType="w" fact="0.125"/>
          <dgm:constr type="h" for="ch" forName="arrow1" refType="h" fact="0.1"/>
          <dgm:constr type="t" for="ch" forName="arrow1" refType="h" fact="0.72"/>
          <dgm:constr type="l" for="ch" forName="arrow1" refType="w" fact="0.2875"/>
          <dgm:constr type="w" for="ch" forName="rectangle" refType="w" fact="0.6"/>
          <dgm:constr type="h" for="ch" forName="rectangle" refType="w" refFor="ch" refForName="rectangle" fact="0.25"/>
          <dgm:constr type="t" for="ch" forName="rectangle" refType="h" fact="0.8"/>
          <dgm:constr type="l" for="ch" forName="rectangle" refType="w" fact="0.05"/>
          <dgm:constr type="primFontSz" for="ch" forName="rectangle" val="65"/>
          <dgm:constr type="w" for="ch" forName="item1" refType="w" fact="0.225"/>
          <dgm:constr type="h" for="ch" forName="item1" refType="w" fact="0.225"/>
          <dgm:constr type="t" for="ch" forName="item1" refType="h" fact="0.336"/>
          <dgm:constr type="l" for="ch" forName="item1" refType="w" fact="0.261"/>
          <dgm:constr type="primFontSz" for="ch" forName="item1" val="65"/>
          <dgm:constr type="w" for="ch" forName="item2" refType="w" fact="0.225"/>
          <dgm:constr type="h" for="ch" forName="item2" refType="w" fact="0.225"/>
          <dgm:constr type="t" for="ch" forName="item2" refType="h" fact="0.125"/>
          <dgm:constr type="l" for="ch" forName="item2" refType="w" fact="0.1"/>
          <dgm:constr type="primFontSz" for="ch" forName="item2" refType="primFontSz" refFor="ch" refForName="item1" op="equ"/>
          <dgm:constr type="w" for="ch" forName="item3" refType="w" fact="0.225"/>
          <dgm:constr type="h" for="ch" forName="item3" refType="w" fact="0.225"/>
          <dgm:constr type="t" for="ch" forName="item3" refType="h" fact="0.057"/>
          <dgm:constr type="l" for="ch" forName="item3" refType="w" fact="0.33"/>
          <dgm:constr type="primFontSz" for="ch" forName="item3" refType="primFontSz" refFor="ch" refForName="item1" op="equ"/>
          <dgm:constr type="w" for="ch" forName="funnel" refType="w" fact="0.7"/>
          <dgm:constr type="h" for="ch" forName="funnel" refType="h" fact="0.7"/>
          <dgm:constr type="t" for="ch" forName="funnel"/>
          <dgm:constr type="l" for="ch" forName="funnel"/>
        </dgm:constrLst>
      </dgm:else>
    </dgm:choose>
    <dgm:ruleLst/>
    <dgm:choose name="Name4">
      <dgm:if name="Name5" axis="ch" ptType="node" func="cnt" op="gte" val="1">
        <dgm:layoutNode name="ellipse" styleLbl="trBgShp">
          <dgm:alg type="sp"/>
          <dgm:shape xmlns:r="http://schemas.openxmlformats.org/officeDocument/2006/relationships" type="ellipse" r:blip="">
            <dgm:adjLst/>
          </dgm:shape>
          <dgm:presOf/>
          <dgm:constrLst/>
          <dgm:ruleLst/>
        </dgm:layoutNode>
        <dgm:layoutNode name="arrow1" styleLbl="fgShp">
          <dgm:alg type="sp"/>
          <dgm:shape xmlns:r="http://schemas.openxmlformats.org/officeDocument/2006/relationships" type="downArrow" r:blip="">
            <dgm:adjLst/>
          </dgm:shape>
          <dgm:presOf/>
          <dgm:constrLst/>
          <dgm:ruleLst/>
        </dgm:layoutNode>
        <dgm:layoutNode name="rectangle" styleLbl="revTx">
          <dgm:varLst>
            <dgm:bulletEnabled val="1"/>
          </dgm:varLst>
          <dgm:alg type="tx">
            <dgm:param type="txAnchorHorzCh" val="ctr"/>
          </dgm:alg>
          <dgm:shape xmlns:r="http://schemas.openxmlformats.org/officeDocument/2006/relationships" type="rect" r:blip="">
            <dgm:adjLst/>
          </dgm:shape>
          <dgm:choose name="Name6">
            <dgm:if name="Name7" axis="ch" ptType="node" func="cnt" op="equ" val="1">
              <dgm:presOf axis="ch desOrSelf" ptType="node node" st="1 1" cnt="1 0"/>
            </dgm:if>
            <dgm:if name="Name8" axis="ch" ptType="node" func="cnt" op="equ" val="2">
              <dgm:presOf axis="ch desOrSelf" ptType="node node" st="2 1" cnt="1 0"/>
            </dgm:if>
            <dgm:if name="Name9" axis="ch" ptType="node" func="cnt" op="equ" val="3">
              <dgm:presOf axis="ch desOrSelf" ptType="node node" st="3 1" cnt="1 0"/>
            </dgm:if>
            <dgm:else name="Name10">
              <dgm:presOf axis="ch desOrSelf" ptType="node node" st="4 1" cnt="1 0"/>
            </dgm:else>
          </dgm:choose>
          <dgm:constrLst/>
          <dgm:ruleLst>
            <dgm:rule type="primFontSz" val="5" fact="NaN" max="NaN"/>
          </dgm:ruleLst>
        </dgm:layoutNode>
        <dgm:forEach name="Name11" axis="ch" ptType="node" st="2" cnt="1">
          <dgm:layoutNode name="item1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12">
              <dgm:if name="Name13" axis="root ch" ptType="all node" func="cnt" op="equ" val="1">
                <dgm:presOf/>
              </dgm:if>
              <dgm:if name="Name14" axis="root ch" ptType="all node" func="cnt" op="equ" val="2">
                <dgm:presOf axis="root ch desOrSelf" ptType="all node node" st="1 1 1" cnt="0 1 0"/>
              </dgm:if>
              <dgm:if name="Name15" axis="root ch" ptType="all node" func="cnt" op="equ" val="3">
                <dgm:presOf axis="root ch desOrSelf" ptType="all node node" st="1 2 1" cnt="0 1 0"/>
              </dgm:if>
              <dgm:else name="Name16">
                <dgm:presOf axis="root ch desOrSelf" ptType="all node node" st="1 3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forEach name="Name17" axis="ch" ptType="node" st="3" cnt="1">
          <dgm:layoutNode name="item2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18">
              <dgm:if name="Name19" axis="root ch" ptType="all node" func="cnt" op="equ" val="1">
                <dgm:presOf/>
              </dgm:if>
              <dgm:if name="Name20" axis="root ch" ptType="all node" func="cnt" op="equ" val="2">
                <dgm:presOf/>
              </dgm:if>
              <dgm:if name="Name21" axis="root ch" ptType="all node" func="cnt" op="equ" val="3">
                <dgm:presOf axis="root ch desOrSelf" ptType="all node node" st="1 1 1" cnt="0 1 0"/>
              </dgm:if>
              <dgm:else name="Name22">
                <dgm:presOf axis="root ch desOrSelf" ptType="all node node" st="1 2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forEach name="Name23" axis="ch" ptType="node" st="4" cnt="1">
          <dgm:layoutNode name="item3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4">
              <dgm:if name="Name25" axis="root ch" ptType="all node" func="cnt" op="equ" val="1">
                <dgm:presOf/>
              </dgm:if>
              <dgm:if name="Name26" axis="root ch" ptType="all node" func="cnt" op="equ" val="2">
                <dgm:presOf/>
              </dgm:if>
              <dgm:if name="Name27" axis="root ch" ptType="all node" func="cnt" op="equ" val="3">
                <dgm:presOf/>
              </dgm:if>
              <dgm:else name="Name28">
                <dgm:presOf axis="root ch desOrSelf" ptType="all node node" st="1 1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layoutNode name="funnel" styleLbl="trAlignAcc1">
          <dgm:alg type="sp"/>
          <dgm:shape xmlns:r="http://schemas.openxmlformats.org/officeDocument/2006/relationships" type="funnel" r:blip="">
            <dgm:adjLst/>
          </dgm:shape>
          <dgm:presOf/>
          <dgm:constrLst/>
          <dgm:ruleLst/>
        </dgm:layoutNode>
      </dgm:if>
      <dgm:else name="Name29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C61580E-D2EC-4D8A-9B67-19EB0D0C3483}" type="datetimeFigureOut">
              <a:rPr lang="en-US" smtClean="0"/>
              <a:pPr/>
              <a:t>12/23/2014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EE6BEF6-D6D8-4DCD-9706-FC67D15C43C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1767422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E6BEF6-D6D8-4DCD-9706-FC67D15C43CA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6998383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FEA82E-5F1F-4D01-A867-342A527B8BA4}" type="datetimeFigureOut">
              <a:rPr lang="en-US" smtClean="0"/>
              <a:pPr/>
              <a:t>12/23/2014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102A33-E472-4ECB-9137-57F384C5BFE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FEA82E-5F1F-4D01-A867-342A527B8BA4}" type="datetimeFigureOut">
              <a:rPr lang="en-US" smtClean="0"/>
              <a:pPr/>
              <a:t>12/23/2014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102A33-E472-4ECB-9137-57F384C5BFE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FEA82E-5F1F-4D01-A867-342A527B8BA4}" type="datetimeFigureOut">
              <a:rPr lang="en-US" smtClean="0"/>
              <a:pPr/>
              <a:t>12/23/2014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102A33-E472-4ECB-9137-57F384C5BFE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FEA82E-5F1F-4D01-A867-342A527B8BA4}" type="datetimeFigureOut">
              <a:rPr lang="en-US" smtClean="0"/>
              <a:pPr/>
              <a:t>12/23/2014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102A33-E472-4ECB-9137-57F384C5BFE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FEA82E-5F1F-4D01-A867-342A527B8BA4}" type="datetimeFigureOut">
              <a:rPr lang="en-US" smtClean="0"/>
              <a:pPr/>
              <a:t>12/23/2014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102A33-E472-4ECB-9137-57F384C5BFE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FEA82E-5F1F-4D01-A867-342A527B8BA4}" type="datetimeFigureOut">
              <a:rPr lang="en-US" smtClean="0"/>
              <a:pPr/>
              <a:t>12/23/2014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102A33-E472-4ECB-9137-57F384C5BFE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FEA82E-5F1F-4D01-A867-342A527B8BA4}" type="datetimeFigureOut">
              <a:rPr lang="en-US" smtClean="0"/>
              <a:pPr/>
              <a:t>12/23/2014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102A33-E472-4ECB-9137-57F384C5BFE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FEA82E-5F1F-4D01-A867-342A527B8BA4}" type="datetimeFigureOut">
              <a:rPr lang="en-US" smtClean="0"/>
              <a:pPr/>
              <a:t>12/23/2014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102A33-E472-4ECB-9137-57F384C5BFE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FEA82E-5F1F-4D01-A867-342A527B8BA4}" type="datetimeFigureOut">
              <a:rPr lang="en-US" smtClean="0"/>
              <a:pPr/>
              <a:t>12/23/2014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102A33-E472-4ECB-9137-57F384C5BFE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FEA82E-5F1F-4D01-A867-342A527B8BA4}" type="datetimeFigureOut">
              <a:rPr lang="en-US" smtClean="0"/>
              <a:pPr/>
              <a:t>12/23/2014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102A33-E472-4ECB-9137-57F384C5BFE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FEA82E-5F1F-4D01-A867-342A527B8BA4}" type="datetimeFigureOut">
              <a:rPr lang="en-US" smtClean="0"/>
              <a:pPr/>
              <a:t>12/23/2014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102A33-E472-4ECB-9137-57F384C5BFE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EA82E-5F1F-4D01-A867-342A527B8BA4}" type="datetimeFigureOut">
              <a:rPr lang="en-US" smtClean="0"/>
              <a:pPr/>
              <a:t>12/23/2014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102A33-E472-4ECB-9137-57F384C5BFE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ro-RO" sz="6600" dirty="0" smtClean="0"/>
              <a:t/>
            </a:r>
            <a:br>
              <a:rPr lang="ro-RO" sz="6600" dirty="0" smtClean="0"/>
            </a:br>
            <a:r>
              <a:rPr lang="en-US" sz="6600" dirty="0" smtClean="0"/>
              <a:t/>
            </a:r>
            <a:br>
              <a:rPr lang="en-US" sz="6600" dirty="0" smtClean="0"/>
            </a:br>
            <a:r>
              <a:rPr lang="en-US" sz="6600" dirty="0" smtClean="0"/>
              <a:t/>
            </a:r>
            <a:br>
              <a:rPr lang="en-US" sz="6600" dirty="0" smtClean="0"/>
            </a:br>
            <a:r>
              <a:rPr lang="vi-VN" b="1" dirty="0" smtClean="0">
                <a:latin typeface="Calibri" pitchFamily="34" charset="0"/>
              </a:rPr>
              <a:t>Antreprenoriatul </a:t>
            </a:r>
            <a:r>
              <a:rPr lang="vi-VN" b="1" dirty="0" smtClean="0">
                <a:latin typeface="Calibri" pitchFamily="34" charset="0"/>
              </a:rPr>
              <a:t>romilor in Romania</a:t>
            </a:r>
            <a:r>
              <a:rPr lang="ro-RO" b="1" dirty="0" smtClean="0">
                <a:latin typeface="Calibri" pitchFamily="34" charset="0"/>
              </a:rPr>
              <a:t/>
            </a:r>
            <a:br>
              <a:rPr lang="ro-RO" b="1" dirty="0" smtClean="0">
                <a:latin typeface="Calibri" pitchFamily="34" charset="0"/>
              </a:rPr>
            </a:br>
            <a:r>
              <a:rPr lang="en-US" b="1" dirty="0" smtClean="0">
                <a:latin typeface="Calibri" pitchFamily="34" charset="0"/>
              </a:rPr>
              <a:t/>
            </a:r>
            <a:br>
              <a:rPr lang="en-US" b="1" dirty="0" smtClean="0">
                <a:latin typeface="Calibri" pitchFamily="34" charset="0"/>
              </a:rPr>
            </a:br>
            <a:r>
              <a:rPr lang="vi-VN" sz="2200" dirty="0" smtClean="0">
                <a:latin typeface="Calibri" pitchFamily="34" charset="0"/>
              </a:rPr>
              <a:t>Cercetare privind elaborarea unui instrument financiar care s</a:t>
            </a:r>
            <a:r>
              <a:rPr lang="ro-RO" sz="2200" dirty="0" smtClean="0">
                <a:latin typeface="Calibri" pitchFamily="34" charset="0"/>
              </a:rPr>
              <a:t>ă</a:t>
            </a:r>
            <a:r>
              <a:rPr lang="vi-VN" sz="2200" dirty="0" smtClean="0">
                <a:latin typeface="Calibri" pitchFamily="34" charset="0"/>
              </a:rPr>
              <a:t> faciliteze accesul micilor intreprinzători de etnie roma din Rom</a:t>
            </a:r>
            <a:r>
              <a:rPr lang="ro-RO" sz="2200" dirty="0" smtClean="0">
                <a:latin typeface="Calibri" pitchFamily="34" charset="0"/>
              </a:rPr>
              <a:t>â</a:t>
            </a:r>
            <a:r>
              <a:rPr lang="vi-VN" sz="2200" dirty="0" smtClean="0">
                <a:latin typeface="Calibri" pitchFamily="34" charset="0"/>
              </a:rPr>
              <a:t>nia la microcreditare</a:t>
            </a:r>
            <a:r>
              <a:rPr lang="ro-RO" sz="2200" dirty="0" smtClean="0">
                <a:latin typeface="Calibri" pitchFamily="34" charset="0"/>
              </a:rPr>
              <a:t/>
            </a:r>
            <a:br>
              <a:rPr lang="ro-RO" sz="2200" dirty="0" smtClean="0">
                <a:latin typeface="Calibri" pitchFamily="34" charset="0"/>
              </a:rPr>
            </a:br>
            <a:r>
              <a:rPr lang="ro-RO" sz="2800" dirty="0" smtClean="0">
                <a:latin typeface="Calibri" pitchFamily="34" charset="0"/>
              </a:rPr>
              <a:t>                                     </a:t>
            </a:r>
            <a:r>
              <a:rPr lang="ro-RO" sz="2800" dirty="0" smtClean="0"/>
              <a:t/>
            </a:r>
            <a:br>
              <a:rPr lang="ro-RO" sz="2800" dirty="0" smtClean="0"/>
            </a:br>
            <a:r>
              <a:rPr lang="ro-RO" sz="2200" dirty="0" smtClean="0"/>
              <a:t>                                                      </a:t>
            </a:r>
            <a:r>
              <a:rPr lang="en-US" sz="2200" dirty="0" smtClean="0"/>
              <a:t>5 </a:t>
            </a:r>
            <a:r>
              <a:rPr lang="en-US" sz="2200" dirty="0" err="1" smtClean="0"/>
              <a:t>Decembrie</a:t>
            </a:r>
            <a:r>
              <a:rPr lang="en-US" sz="2200" dirty="0" smtClean="0"/>
              <a:t> </a:t>
            </a:r>
            <a:r>
              <a:rPr lang="en-US" sz="2200" dirty="0" smtClean="0"/>
              <a:t>2014</a:t>
            </a:r>
            <a:r>
              <a:rPr lang="en-US" sz="3200" dirty="0" smtClean="0"/>
              <a:t/>
            </a:r>
            <a:br>
              <a:rPr lang="en-US" sz="3200" dirty="0" smtClean="0"/>
            </a:br>
            <a:endParaRPr lang="en-US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381000" y="381000"/>
            <a:ext cx="8077200" cy="5486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6" name="Picture 2" descr="Copy of sigla rom fara granite"/>
          <p:cNvPicPr>
            <a:picLocks noChangeAspect="1" noChangeArrowheads="1"/>
          </p:cNvPicPr>
          <p:nvPr/>
        </p:nvPicPr>
        <p:blipFill>
          <a:blip r:embed="rId3" cstate="print"/>
          <a:srcRect t="8932" b="14050"/>
          <a:stretch>
            <a:fillRect/>
          </a:stretch>
        </p:blipFill>
        <p:spPr bwMode="auto">
          <a:xfrm>
            <a:off x="381000" y="353174"/>
            <a:ext cx="3429000" cy="12521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6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486400" y="381000"/>
            <a:ext cx="2963333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o-RO" sz="3000" dirty="0" smtClean="0">
                <a:latin typeface="+mn-lt"/>
              </a:rPr>
              <a:t/>
            </a:r>
            <a:br>
              <a:rPr lang="ro-RO" sz="3000" dirty="0" smtClean="0">
                <a:latin typeface="+mn-lt"/>
              </a:rPr>
            </a:br>
            <a:r>
              <a:rPr lang="ro-RO" sz="3000" dirty="0" smtClean="0">
                <a:latin typeface="+mn-lt"/>
              </a:rPr>
              <a:t/>
            </a:r>
            <a:br>
              <a:rPr lang="ro-RO" sz="3000" dirty="0" smtClean="0">
                <a:latin typeface="+mn-lt"/>
              </a:rPr>
            </a:br>
            <a:r>
              <a:rPr lang="ro-RO" sz="3000" dirty="0" smtClean="0">
                <a:latin typeface="+mn-lt"/>
              </a:rPr>
              <a:t/>
            </a:r>
            <a:br>
              <a:rPr lang="ro-RO" sz="3000" dirty="0" smtClean="0">
                <a:latin typeface="+mn-lt"/>
              </a:rPr>
            </a:br>
            <a:r>
              <a:rPr lang="it-IT" sz="2800" dirty="0" smtClean="0"/>
              <a:t>Vehicule de microfinan</a:t>
            </a:r>
            <a:r>
              <a:rPr lang="ro-RO" sz="2800" dirty="0" smtClean="0"/>
              <a:t>ț</a:t>
            </a:r>
            <a:r>
              <a:rPr lang="it-IT" sz="2800" dirty="0" smtClean="0"/>
              <a:t>are </a:t>
            </a:r>
            <a:r>
              <a:rPr lang="ro-RO" sz="2800" dirty="0" smtClean="0"/>
              <a:t>î</a:t>
            </a:r>
            <a:r>
              <a:rPr lang="it-IT" sz="2800" dirty="0" smtClean="0"/>
              <a:t>n Rom</a:t>
            </a:r>
            <a:r>
              <a:rPr lang="ro-RO" sz="2800" dirty="0" smtClean="0"/>
              <a:t>â</a:t>
            </a:r>
            <a:r>
              <a:rPr lang="it-IT" sz="2800" dirty="0" smtClean="0"/>
              <a:t>nia</a:t>
            </a:r>
            <a:r>
              <a:rPr lang="ro-RO" sz="2800" dirty="0" smtClean="0"/>
              <a:t/>
            </a:r>
            <a:br>
              <a:rPr lang="ro-RO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ro-RO" sz="3000" dirty="0" smtClean="0">
                <a:latin typeface="Calibri" pitchFamily="34" charset="0"/>
                <a:cs typeface="Calibri" pitchFamily="34" charset="0"/>
              </a:rPr>
              <a:t/>
            </a:r>
            <a:br>
              <a:rPr lang="ro-RO" sz="3000" dirty="0" smtClean="0">
                <a:latin typeface="Calibri" pitchFamily="34" charset="0"/>
                <a:cs typeface="Calibri" pitchFamily="34" charset="0"/>
              </a:rPr>
            </a:br>
            <a:endParaRPr lang="ro-RO" sz="300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7544" y="1412776"/>
            <a:ext cx="8291264" cy="4997152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o-RO" sz="1800" dirty="0" smtClean="0"/>
              <a:t>Potențiale surse de microfinanțare în România:</a:t>
            </a:r>
          </a:p>
          <a:p>
            <a:pPr>
              <a:buNone/>
            </a:pPr>
            <a:endParaRPr lang="en-US" sz="1800" dirty="0" smtClean="0"/>
          </a:p>
          <a:p>
            <a:pPr lvl="0"/>
            <a:r>
              <a:rPr lang="ro-RO" sz="1800" i="1" dirty="0" smtClean="0"/>
              <a:t>Instituțiile financiare non-bancare de microfinanțare</a:t>
            </a:r>
            <a:r>
              <a:rPr lang="ro-RO" sz="1800" dirty="0" smtClean="0"/>
              <a:t> – îmbină în diverse proporții scopurile comerciale cu cele sociale (ex</a:t>
            </a:r>
            <a:r>
              <a:rPr lang="ro-RO" sz="1800" i="1" dirty="0" smtClean="0"/>
              <a:t>. </a:t>
            </a:r>
            <a:r>
              <a:rPr lang="ro-RO" sz="1800" dirty="0" smtClean="0"/>
              <a:t>Patria Credit</a:t>
            </a:r>
            <a:r>
              <a:rPr lang="ro-RO" sz="1800" i="1" dirty="0" smtClean="0"/>
              <a:t>, </a:t>
            </a:r>
            <a:r>
              <a:rPr lang="en-US" sz="1800" dirty="0" smtClean="0"/>
              <a:t>Opportunity Microfinance Romania (OMRO), ROMCOM, LAM, FAER </a:t>
            </a:r>
            <a:r>
              <a:rPr lang="ro-RO" sz="1800" dirty="0" smtClean="0"/>
              <a:t>, Good Bee, Agricover IFN)</a:t>
            </a:r>
            <a:endParaRPr lang="en-US" sz="1800" dirty="0" smtClean="0"/>
          </a:p>
          <a:p>
            <a:pPr>
              <a:buNone/>
            </a:pPr>
            <a:r>
              <a:rPr lang="ro-RO" sz="1800" i="1" dirty="0" smtClean="0"/>
              <a:t> </a:t>
            </a:r>
            <a:endParaRPr lang="en-US" sz="1800" dirty="0" smtClean="0"/>
          </a:p>
          <a:p>
            <a:pPr lvl="0"/>
            <a:r>
              <a:rPr lang="ro-RO" sz="1800" i="1" dirty="0" smtClean="0"/>
              <a:t>Casele de Ajutor Reciproc.</a:t>
            </a:r>
            <a:r>
              <a:rPr lang="ro-RO" sz="1800" dirty="0" smtClean="0"/>
              <a:t> CAR-urile reprezintă o alternativă importantă la instituțiile financiare formale în multe țări dezvoltate. În România nu reprezintă, însă, o sursa de credit pentru microîntreprinderile romilor. </a:t>
            </a:r>
          </a:p>
          <a:p>
            <a:pPr lvl="0">
              <a:buNone/>
            </a:pPr>
            <a:r>
              <a:rPr lang="ro-RO" sz="1800" dirty="0" smtClean="0"/>
              <a:t>       </a:t>
            </a:r>
            <a:r>
              <a:rPr lang="ro-RO" sz="1800" b="1" i="1" dirty="0" smtClean="0">
                <a:solidFill>
                  <a:schemeClr val="accent6">
                    <a:lumMod val="75000"/>
                  </a:schemeClr>
                </a:solidFill>
              </a:rPr>
              <a:t>De ce?</a:t>
            </a:r>
            <a:endParaRPr lang="en-US" sz="1800" b="1" i="1" dirty="0" smtClean="0">
              <a:solidFill>
                <a:schemeClr val="accent6">
                  <a:lumMod val="75000"/>
                </a:schemeClr>
              </a:solidFill>
            </a:endParaRPr>
          </a:p>
          <a:p>
            <a:pPr>
              <a:buNone/>
            </a:pPr>
            <a:endParaRPr lang="en-US" sz="1800" dirty="0" smtClean="0"/>
          </a:p>
          <a:p>
            <a:pPr lvl="0"/>
            <a:r>
              <a:rPr lang="ro-RO" sz="1800" i="1" dirty="0" smtClean="0"/>
              <a:t>ONG-urile – asociații și fundații – pot acorda doar împrumuturi nerambursabile</a:t>
            </a:r>
          </a:p>
          <a:p>
            <a:pPr lvl="0">
              <a:buNone/>
            </a:pPr>
            <a:r>
              <a:rPr lang="ro-RO" sz="1800" i="1" dirty="0" smtClean="0"/>
              <a:t>      </a:t>
            </a:r>
            <a:r>
              <a:rPr lang="ro-RO" sz="1800" b="1" i="1" dirty="0" smtClean="0">
                <a:solidFill>
                  <a:schemeClr val="accent6">
                    <a:lumMod val="75000"/>
                  </a:schemeClr>
                </a:solidFill>
              </a:rPr>
              <a:t>Care este proporția optimă între grant-uri și împrumuturi cu dobândă în cazul micilor antreprenori romi din România?</a:t>
            </a:r>
          </a:p>
          <a:p>
            <a:pPr lvl="0">
              <a:buNone/>
            </a:pPr>
            <a:endParaRPr lang="ro-RO" sz="1800" b="1" i="1" dirty="0" smtClean="0"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ro-RO" sz="1800" b="1" dirty="0" smtClean="0"/>
              <a:t>”</a:t>
            </a:r>
            <a:r>
              <a:rPr lang="en-US" sz="1800" b="1" dirty="0" smtClean="0"/>
              <a:t>The gradual maturation from grants to loans is a common element of all successful projects targeting Roma communities</a:t>
            </a:r>
            <a:r>
              <a:rPr lang="ro-RO" sz="1800" b="1" dirty="0" smtClean="0"/>
              <a:t>.”</a:t>
            </a:r>
            <a:r>
              <a:rPr lang="ro-RO" sz="1800" dirty="0" smtClean="0"/>
              <a:t> (</a:t>
            </a:r>
            <a:r>
              <a:rPr lang="en-US" sz="1800" dirty="0" err="1" smtClean="0"/>
              <a:t>Andrey</a:t>
            </a:r>
            <a:r>
              <a:rPr lang="en-US" sz="1800" dirty="0" smtClean="0"/>
              <a:t> </a:t>
            </a:r>
            <a:r>
              <a:rPr lang="en-US" sz="1800" dirty="0" err="1" smtClean="0"/>
              <a:t>Ivanov</a:t>
            </a:r>
            <a:r>
              <a:rPr lang="en-US" sz="1800" dirty="0" smtClean="0"/>
              <a:t> and </a:t>
            </a:r>
            <a:r>
              <a:rPr lang="en-US" sz="1800" dirty="0" err="1" smtClean="0"/>
              <a:t>Sanjar</a:t>
            </a:r>
            <a:r>
              <a:rPr lang="en-US" sz="1800" dirty="0" smtClean="0"/>
              <a:t> </a:t>
            </a:r>
            <a:r>
              <a:rPr lang="en-US" sz="1800" dirty="0" err="1" smtClean="0"/>
              <a:t>Tursaliev</a:t>
            </a:r>
            <a:r>
              <a:rPr lang="en-US" sz="1800" dirty="0" smtClean="0"/>
              <a:t> </a:t>
            </a:r>
            <a:r>
              <a:rPr lang="en-US" sz="1800" i="1" dirty="0" err="1" smtClean="0"/>
              <a:t>Microlending</a:t>
            </a:r>
            <a:r>
              <a:rPr lang="en-US" sz="1800" i="1" dirty="0" smtClean="0"/>
              <a:t> to the Roma in Central and Southeastern Europe: Mixed Results, New Approaches</a:t>
            </a:r>
            <a:r>
              <a:rPr lang="ro-RO" sz="1800" dirty="0" smtClean="0"/>
              <a:t>)</a:t>
            </a:r>
            <a:endParaRPr lang="en-US" sz="1800" dirty="0" smtClean="0"/>
          </a:p>
          <a:p>
            <a:pPr lvl="0">
              <a:buNone/>
            </a:pPr>
            <a:endParaRPr lang="en-US" sz="1800" b="1" dirty="0" smtClean="0">
              <a:solidFill>
                <a:schemeClr val="accent6">
                  <a:lumMod val="75000"/>
                </a:schemeClr>
              </a:solidFill>
            </a:endParaRPr>
          </a:p>
          <a:p>
            <a:pPr>
              <a:buNone/>
            </a:pPr>
            <a:endParaRPr lang="en-US" sz="1800" dirty="0" smtClean="0"/>
          </a:p>
          <a:p>
            <a:pPr fontAlgn="base">
              <a:buNone/>
            </a:pPr>
            <a:endParaRPr lang="ro-RO" sz="18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o-RO" sz="3000" dirty="0" smtClean="0">
                <a:latin typeface="+mn-lt"/>
              </a:rPr>
              <a:t/>
            </a:r>
            <a:br>
              <a:rPr lang="ro-RO" sz="3000" dirty="0" smtClean="0">
                <a:latin typeface="+mn-lt"/>
              </a:rPr>
            </a:br>
            <a:r>
              <a:rPr lang="ro-RO" sz="3000" dirty="0" smtClean="0">
                <a:latin typeface="+mn-lt"/>
              </a:rPr>
              <a:t/>
            </a:r>
            <a:br>
              <a:rPr lang="ro-RO" sz="3000" dirty="0" smtClean="0">
                <a:latin typeface="+mn-lt"/>
              </a:rPr>
            </a:br>
            <a:r>
              <a:rPr lang="ro-RO" sz="3000" dirty="0" smtClean="0">
                <a:latin typeface="+mn-lt"/>
              </a:rPr>
              <a:t/>
            </a:r>
            <a:br>
              <a:rPr lang="ro-RO" sz="3000" dirty="0" smtClean="0">
                <a:latin typeface="+mn-lt"/>
              </a:rPr>
            </a:br>
            <a:r>
              <a:rPr lang="ro-RO" sz="2800" dirty="0" smtClean="0"/>
              <a:t>Posibile soluții de politici publice/instrumente financiare în România</a:t>
            </a:r>
            <a:br>
              <a:rPr lang="ro-RO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ro-RO" sz="3000" dirty="0" smtClean="0">
                <a:latin typeface="Calibri" pitchFamily="34" charset="0"/>
                <a:cs typeface="Calibri" pitchFamily="34" charset="0"/>
              </a:rPr>
              <a:t/>
            </a:r>
            <a:br>
              <a:rPr lang="ro-RO" sz="3000" dirty="0" smtClean="0">
                <a:latin typeface="Calibri" pitchFamily="34" charset="0"/>
                <a:cs typeface="Calibri" pitchFamily="34" charset="0"/>
              </a:rPr>
            </a:br>
            <a:endParaRPr lang="ro-RO" sz="3000" dirty="0">
              <a:latin typeface="Calibri" pitchFamily="34" charset="0"/>
              <a:cs typeface="Calibri" pitchFamily="34" charset="0"/>
            </a:endParaRP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sz="half" idx="2"/>
          </p:nvPr>
        </p:nvGraphicFramePr>
        <p:xfrm>
          <a:off x="4860032" y="1556792"/>
          <a:ext cx="4038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402832" cy="4525963"/>
          </a:xfrm>
        </p:spPr>
        <p:txBody>
          <a:bodyPr>
            <a:normAutofit/>
          </a:bodyPr>
          <a:lstStyle/>
          <a:p>
            <a:r>
              <a:rPr lang="ro-RO" sz="2200" b="1" dirty="0" smtClean="0">
                <a:solidFill>
                  <a:srgbClr val="FF0000"/>
                </a:solidFill>
              </a:rPr>
              <a:t>schemă mixtă grant + împrumut</a:t>
            </a:r>
            <a:r>
              <a:rPr lang="ro-RO" sz="2200" dirty="0" smtClean="0"/>
              <a:t>, instrumente financiare care sa finanțeze ONG-uri care să ofere seed funding pt start up-uri romi, training-uri pentru dezvoltare, implementare plan de afaceri, ”financial literacy” etc, cuplate mai apoi cu fond de creditare pt IFN-uri (din POCU,POSDRU etc)</a:t>
            </a:r>
            <a:endParaRPr lang="en-US" sz="2200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o-RO" sz="3000" dirty="0" smtClean="0"/>
              <a:t>Teme de discuție/reflecție</a:t>
            </a:r>
            <a:endParaRPr lang="en-US" sz="3000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5517232"/>
          </a:xfrm>
        </p:spPr>
        <p:txBody>
          <a:bodyPr>
            <a:normAutofit fontScale="62500" lnSpcReduction="20000"/>
          </a:bodyPr>
          <a:lstStyle/>
          <a:p>
            <a:pPr lvl="0"/>
            <a:r>
              <a:rPr lang="ro-RO" dirty="0" smtClean="0"/>
              <a:t>Gradul de dezvoltare a întreprinderilor sociale roma – suficient încât să-și pună problema de investiții/nevoie de capital circulant?</a:t>
            </a:r>
          </a:p>
          <a:p>
            <a:pPr lvl="0">
              <a:buNone/>
            </a:pPr>
            <a:endParaRPr lang="ro-RO" dirty="0" smtClean="0"/>
          </a:p>
          <a:p>
            <a:pPr lvl="0"/>
            <a:r>
              <a:rPr lang="ro-RO" dirty="0" smtClean="0"/>
              <a:t>Stadiul analizei ex-ante pe instrumentul financiar pe POCU?</a:t>
            </a:r>
          </a:p>
          <a:p>
            <a:pPr lvl="0">
              <a:buNone/>
            </a:pPr>
            <a:endParaRPr lang="ro-RO" dirty="0" smtClean="0"/>
          </a:p>
          <a:p>
            <a:pPr lvl="0"/>
            <a:r>
              <a:rPr lang="fr-FR" dirty="0" err="1" smtClean="0"/>
              <a:t>În</a:t>
            </a:r>
            <a:r>
              <a:rPr lang="fr-FR" dirty="0" smtClean="0"/>
              <a:t> ce </a:t>
            </a:r>
            <a:r>
              <a:rPr lang="fr-FR" dirty="0" err="1" smtClean="0"/>
              <a:t>măsură</a:t>
            </a:r>
            <a:r>
              <a:rPr lang="fr-FR" dirty="0" smtClean="0"/>
              <a:t> IFN-</a:t>
            </a:r>
            <a:r>
              <a:rPr lang="fr-FR" dirty="0" err="1" smtClean="0"/>
              <a:t>urile</a:t>
            </a:r>
            <a:r>
              <a:rPr lang="fr-FR" dirty="0" smtClean="0"/>
              <a:t> </a:t>
            </a:r>
            <a:r>
              <a:rPr lang="fr-FR" dirty="0" err="1" smtClean="0"/>
              <a:t>din</a:t>
            </a:r>
            <a:r>
              <a:rPr lang="fr-FR" dirty="0" smtClean="0"/>
              <a:t> </a:t>
            </a:r>
            <a:r>
              <a:rPr lang="fr-FR" dirty="0" err="1" smtClean="0"/>
              <a:t>România</a:t>
            </a:r>
            <a:r>
              <a:rPr lang="fr-FR" dirty="0" smtClean="0"/>
              <a:t> au </a:t>
            </a:r>
            <a:r>
              <a:rPr lang="fr-FR" dirty="0" err="1" smtClean="0"/>
              <a:t>în</a:t>
            </a:r>
            <a:r>
              <a:rPr lang="fr-FR" dirty="0" smtClean="0"/>
              <a:t> </a:t>
            </a:r>
            <a:r>
              <a:rPr lang="fr-FR" dirty="0" err="1" smtClean="0"/>
              <a:t>portofoliul</a:t>
            </a:r>
            <a:r>
              <a:rPr lang="fr-FR" dirty="0" smtClean="0"/>
              <a:t> </a:t>
            </a:r>
            <a:r>
              <a:rPr lang="fr-FR" dirty="0" err="1" smtClean="0"/>
              <a:t>lor</a:t>
            </a:r>
            <a:r>
              <a:rPr lang="fr-FR" dirty="0" smtClean="0"/>
              <a:t> </a:t>
            </a:r>
            <a:r>
              <a:rPr lang="fr-FR" dirty="0" err="1" smtClean="0"/>
              <a:t>clien</a:t>
            </a:r>
            <a:r>
              <a:rPr lang="fr-FR" dirty="0" smtClean="0"/>
              <a:t>ți </a:t>
            </a:r>
            <a:r>
              <a:rPr lang="fr-FR" dirty="0" err="1" smtClean="0"/>
              <a:t>romi</a:t>
            </a:r>
            <a:r>
              <a:rPr lang="fr-FR" dirty="0" smtClean="0"/>
              <a:t>?</a:t>
            </a:r>
            <a:endParaRPr lang="ro-RO" dirty="0" smtClean="0"/>
          </a:p>
          <a:p>
            <a:pPr lvl="0">
              <a:buNone/>
            </a:pPr>
            <a:endParaRPr lang="ro-RO" dirty="0" smtClean="0"/>
          </a:p>
          <a:p>
            <a:pPr lvl="0"/>
            <a:r>
              <a:rPr lang="ro-RO" dirty="0" smtClean="0"/>
              <a:t>Oportunitatea pilotării modelului Kiut în România – finanțare prin axa Progress de experimente sociale?</a:t>
            </a:r>
          </a:p>
          <a:p>
            <a:pPr lvl="0">
              <a:buNone/>
            </a:pPr>
            <a:endParaRPr lang="ro-RO" dirty="0" smtClean="0"/>
          </a:p>
          <a:p>
            <a:pPr lvl="0"/>
            <a:r>
              <a:rPr lang="ro-RO" dirty="0" smtClean="0"/>
              <a:t>Fond de capital de risc pentru proiecte dedicate romilor?</a:t>
            </a:r>
          </a:p>
          <a:p>
            <a:pPr lvl="0" algn="ctr">
              <a:buNone/>
            </a:pPr>
            <a:endParaRPr lang="ro-RO" sz="2600" i="1" dirty="0" smtClean="0">
              <a:solidFill>
                <a:schemeClr val="accent6">
                  <a:lumMod val="75000"/>
                </a:schemeClr>
              </a:solidFill>
            </a:endParaRPr>
          </a:p>
          <a:p>
            <a:pPr lvl="0"/>
            <a:r>
              <a:rPr lang="ro-RO" dirty="0" smtClean="0"/>
              <a:t>Sinergii cu legea economiei sociale?</a:t>
            </a:r>
          </a:p>
          <a:p>
            <a:pPr lvl="0">
              <a:buNone/>
            </a:pPr>
            <a:endParaRPr lang="ro-RO" dirty="0" smtClean="0"/>
          </a:p>
          <a:p>
            <a:pPr lvl="0"/>
            <a:r>
              <a:rPr lang="ro-RO" dirty="0" smtClean="0"/>
              <a:t>Corelarea cu legislația pe meșteșuguri?</a:t>
            </a:r>
          </a:p>
          <a:p>
            <a:pPr lvl="0">
              <a:buNone/>
            </a:pPr>
            <a:endParaRPr lang="ro-RO" dirty="0" smtClean="0"/>
          </a:p>
          <a:p>
            <a:pPr lvl="0"/>
            <a:r>
              <a:rPr lang="ro-RO" dirty="0" smtClean="0"/>
              <a:t>Oportunitatea creării unei p</a:t>
            </a:r>
            <a:r>
              <a:rPr lang="fr-FR" dirty="0" err="1" smtClean="0"/>
              <a:t>latform</a:t>
            </a:r>
            <a:r>
              <a:rPr lang="ro-RO" dirty="0" smtClean="0"/>
              <a:t>e</a:t>
            </a:r>
            <a:r>
              <a:rPr lang="fr-FR" dirty="0" smtClean="0"/>
              <a:t> de </a:t>
            </a:r>
            <a:r>
              <a:rPr lang="fr-FR" dirty="0" err="1" smtClean="0"/>
              <a:t>lucru</a:t>
            </a:r>
            <a:r>
              <a:rPr lang="fr-FR" dirty="0" smtClean="0"/>
              <a:t> public-</a:t>
            </a:r>
            <a:r>
              <a:rPr lang="fr-FR" dirty="0" err="1" smtClean="0"/>
              <a:t>privată</a:t>
            </a:r>
            <a:r>
              <a:rPr lang="fr-FR" dirty="0" smtClean="0"/>
              <a:t> </a:t>
            </a:r>
            <a:r>
              <a:rPr lang="ro-RO" dirty="0" smtClean="0"/>
              <a:t>ONG-uri, IFN-uri, </a:t>
            </a:r>
            <a:r>
              <a:rPr lang="fr-FR" dirty="0" err="1" smtClean="0"/>
              <a:t>ministerele</a:t>
            </a:r>
            <a:r>
              <a:rPr lang="fr-FR" dirty="0" smtClean="0"/>
              <a:t> de </a:t>
            </a:r>
            <a:r>
              <a:rPr lang="fr-FR" dirty="0" err="1" smtClean="0"/>
              <a:t>resort</a:t>
            </a:r>
            <a:r>
              <a:rPr lang="ro-RO" dirty="0" smtClean="0"/>
              <a:t> (AM-uri)</a:t>
            </a:r>
          </a:p>
          <a:p>
            <a:pPr lvl="0"/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ro-RO" dirty="0" smtClean="0"/>
          </a:p>
          <a:p>
            <a:pPr marL="0" indent="0">
              <a:buNone/>
            </a:pPr>
            <a:endParaRPr lang="ro-RO" dirty="0"/>
          </a:p>
          <a:p>
            <a:pPr marL="0" indent="0" algn="ctr">
              <a:buNone/>
            </a:pPr>
            <a:r>
              <a:rPr lang="ro-RO" dirty="0" smtClean="0"/>
              <a:t>Vă mulțumesc!</a:t>
            </a:r>
          </a:p>
          <a:p>
            <a:endParaRPr lang="ro-RO" dirty="0"/>
          </a:p>
          <a:p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4795407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3000" dirty="0" smtClean="0"/>
              <a:t>Despre proiect</a:t>
            </a:r>
            <a:endParaRPr lang="en-US" sz="3000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>
          <a:xfrm>
            <a:off x="395536" y="1484784"/>
            <a:ext cx="4040188" cy="5184576"/>
          </a:xfrm>
        </p:spPr>
        <p:txBody>
          <a:bodyPr>
            <a:normAutofit fontScale="55000" lnSpcReduction="20000"/>
          </a:bodyPr>
          <a:lstStyle/>
          <a:p>
            <a:pPr>
              <a:buNone/>
            </a:pPr>
            <a:r>
              <a:rPr lang="ro-RO" sz="2500" dirty="0" smtClean="0"/>
              <a:t>Principalul instrument de cercetare:</a:t>
            </a:r>
            <a:endParaRPr lang="en-US" sz="2500" dirty="0" smtClean="0"/>
          </a:p>
          <a:p>
            <a:pPr>
              <a:buNone/>
            </a:pPr>
            <a:endParaRPr lang="ro-RO" sz="2500" dirty="0" smtClean="0"/>
          </a:p>
          <a:p>
            <a:pPr>
              <a:buNone/>
            </a:pPr>
            <a:r>
              <a:rPr lang="ro-RO" sz="2500" dirty="0" smtClean="0"/>
              <a:t>-cercetare de teren – interviuri în profunzime cu </a:t>
            </a:r>
            <a:r>
              <a:rPr lang="vi-VN" sz="2500" dirty="0" smtClean="0"/>
              <a:t>100 </a:t>
            </a:r>
            <a:r>
              <a:rPr lang="ro-RO" sz="2500" dirty="0" smtClean="0"/>
              <a:t>de </a:t>
            </a:r>
            <a:r>
              <a:rPr lang="vi-VN" sz="2500" dirty="0" smtClean="0"/>
              <a:t>mici antreprenori de etnie romă, care derulează activități economice atât individual, cât și în cadrul unor întreprinderi de economie socială</a:t>
            </a:r>
            <a:endParaRPr lang="ro-RO" sz="2500" dirty="0" smtClean="0"/>
          </a:p>
          <a:p>
            <a:pPr>
              <a:buNone/>
            </a:pPr>
            <a:endParaRPr lang="ro-RO" sz="2500" dirty="0" smtClean="0"/>
          </a:p>
          <a:p>
            <a:pPr>
              <a:buNone/>
            </a:pPr>
            <a:r>
              <a:rPr lang="ro-RO" sz="2500" dirty="0" smtClean="0"/>
              <a:t>Obiective:</a:t>
            </a:r>
            <a:endParaRPr lang="en-US" sz="2500" dirty="0" smtClean="0"/>
          </a:p>
          <a:p>
            <a:pPr>
              <a:buNone/>
            </a:pPr>
            <a:endParaRPr lang="en-US" sz="2500" dirty="0" smtClean="0"/>
          </a:p>
          <a:p>
            <a:r>
              <a:rPr lang="ro-RO" sz="2500" b="1" dirty="0" smtClean="0">
                <a:solidFill>
                  <a:srgbClr val="000000"/>
                </a:solidFill>
              </a:rPr>
              <a:t>realizarea de profile de antreprenori romi din diverse industrii și domenii (de la colectare fier vechi la comerț, de la turism la meșteșuguri);</a:t>
            </a:r>
          </a:p>
          <a:p>
            <a:pPr>
              <a:buNone/>
            </a:pPr>
            <a:endParaRPr lang="ro-RO" sz="2500" dirty="0" smtClean="0"/>
          </a:p>
          <a:p>
            <a:r>
              <a:rPr lang="it-IT" sz="2500" b="1" dirty="0" smtClean="0">
                <a:solidFill>
                  <a:srgbClr val="000000"/>
                </a:solidFill>
              </a:rPr>
              <a:t>evaluarea situa</a:t>
            </a:r>
            <a:r>
              <a:rPr lang="ro-RO" sz="2500" b="1" dirty="0" smtClean="0">
                <a:solidFill>
                  <a:srgbClr val="000000"/>
                </a:solidFill>
              </a:rPr>
              <a:t>ți</a:t>
            </a:r>
            <a:r>
              <a:rPr lang="it-IT" sz="2500" b="1" dirty="0" smtClean="0">
                <a:solidFill>
                  <a:srgbClr val="000000"/>
                </a:solidFill>
              </a:rPr>
              <a:t>ei micilor </a:t>
            </a:r>
            <a:r>
              <a:rPr lang="ro-RO" sz="2500" b="1" dirty="0" smtClean="0">
                <a:solidFill>
                  <a:srgbClr val="000000"/>
                </a:solidFill>
              </a:rPr>
              <a:t>î</a:t>
            </a:r>
            <a:r>
              <a:rPr lang="it-IT" sz="2500" b="1" dirty="0" smtClean="0">
                <a:solidFill>
                  <a:srgbClr val="000000"/>
                </a:solidFill>
              </a:rPr>
              <a:t>ntreprinz</a:t>
            </a:r>
            <a:r>
              <a:rPr lang="ro-RO" sz="2500" b="1" dirty="0" smtClean="0">
                <a:solidFill>
                  <a:srgbClr val="000000"/>
                </a:solidFill>
              </a:rPr>
              <a:t>ă</a:t>
            </a:r>
            <a:r>
              <a:rPr lang="it-IT" sz="2500" b="1" dirty="0" smtClean="0">
                <a:solidFill>
                  <a:srgbClr val="000000"/>
                </a:solidFill>
              </a:rPr>
              <a:t>tori romi din punctul de vedere al </a:t>
            </a:r>
            <a:r>
              <a:rPr lang="ro-RO" sz="2500" b="1" dirty="0" smtClean="0">
                <a:solidFill>
                  <a:srgbClr val="000000"/>
                </a:solidFill>
              </a:rPr>
              <a:t>cunoștințelor </a:t>
            </a:r>
            <a:r>
              <a:rPr lang="it-IT" sz="2500" b="1" dirty="0" smtClean="0">
                <a:solidFill>
                  <a:srgbClr val="000000"/>
                </a:solidFill>
              </a:rPr>
              <a:t>finan</a:t>
            </a:r>
            <a:r>
              <a:rPr lang="ro-RO" sz="2500" b="1" dirty="0" smtClean="0">
                <a:solidFill>
                  <a:srgbClr val="000000"/>
                </a:solidFill>
              </a:rPr>
              <a:t>ciare, al accesului la capital, al viitoarelor necesități de finanțare;</a:t>
            </a:r>
          </a:p>
          <a:p>
            <a:pPr>
              <a:buNone/>
            </a:pPr>
            <a:endParaRPr lang="ro-RO" sz="2500" b="1" dirty="0" smtClean="0">
              <a:solidFill>
                <a:srgbClr val="000000"/>
              </a:solidFill>
            </a:endParaRPr>
          </a:p>
          <a:p>
            <a:r>
              <a:rPr lang="ro-RO" sz="2500" b="1" dirty="0" smtClean="0">
                <a:solidFill>
                  <a:srgbClr val="000000"/>
                </a:solidFill>
              </a:rPr>
              <a:t>creionarea de propuneri de politici publice care să vizeze îmbunătățirea accesului la (micro)credite pentru  întreprinzători aparținând acestor grupuri vulnerabile și incluziunea economică a acestora</a:t>
            </a:r>
            <a:endParaRPr lang="ro-RO" sz="2500" dirty="0" smtClean="0"/>
          </a:p>
          <a:p>
            <a:endParaRPr lang="ro-RO" sz="2500" dirty="0"/>
          </a:p>
          <a:p>
            <a:pPr marL="0" indent="0">
              <a:buNone/>
            </a:pPr>
            <a:endParaRPr lang="en-US" sz="2100" dirty="0"/>
          </a:p>
          <a:p>
            <a:endParaRPr lang="en-US" dirty="0"/>
          </a:p>
        </p:txBody>
      </p:sp>
      <p:pic>
        <p:nvPicPr>
          <p:cNvPr id="1029" name="Picture 5"/>
          <p:cNvPicPr>
            <a:picLocks noGrp="1" noChangeAspect="1" noChangeArrowheads="1"/>
          </p:cNvPicPr>
          <p:nvPr>
            <p:ph sz="quarter" idx="4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932040" y="1484784"/>
            <a:ext cx="3348372" cy="44644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="" xmlns:p14="http://schemas.microsoft.com/office/powerpoint/2010/main" val="14897702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000" dirty="0" smtClean="0"/>
              <a:t>De la </a:t>
            </a:r>
            <a:r>
              <a:rPr lang="en-US" sz="3000" dirty="0" err="1" smtClean="0"/>
              <a:t>ce</a:t>
            </a:r>
            <a:r>
              <a:rPr lang="en-US" sz="3000" dirty="0" smtClean="0"/>
              <a:t> am </a:t>
            </a:r>
            <a:r>
              <a:rPr lang="en-US" sz="3000" dirty="0" err="1" smtClean="0"/>
              <a:t>pornit</a:t>
            </a:r>
            <a:r>
              <a:rPr lang="en-US" sz="3000" dirty="0" smtClean="0"/>
              <a:t>. </a:t>
            </a:r>
            <a:r>
              <a:rPr lang="en-US" sz="3000" dirty="0" err="1" smtClean="0"/>
              <a:t>Rezultate</a:t>
            </a:r>
            <a:r>
              <a:rPr lang="en-US" sz="3000" dirty="0" smtClean="0"/>
              <a:t> </a:t>
            </a:r>
            <a:r>
              <a:rPr lang="en-US" sz="3000" dirty="0" err="1" smtClean="0"/>
              <a:t>preliminare</a:t>
            </a:r>
            <a:endParaRPr lang="en-US" sz="3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484784"/>
            <a:ext cx="8367464" cy="5068416"/>
          </a:xfrm>
        </p:spPr>
        <p:txBody>
          <a:bodyPr>
            <a:normAutofit fontScale="85000" lnSpcReduction="10000"/>
          </a:bodyPr>
          <a:lstStyle/>
          <a:p>
            <a:r>
              <a:rPr lang="ro-RO" sz="2000" dirty="0" smtClean="0"/>
              <a:t>70% din romii care locuiesc în Romania se încadrează în categoria de vulnerabilitate economică (BM). </a:t>
            </a:r>
            <a:r>
              <a:rPr lang="fr-FR" sz="2000" b="1" u="sng" dirty="0" err="1" smtClean="0">
                <a:ea typeface="Calibri"/>
                <a:cs typeface="Calibri"/>
              </a:rPr>
              <a:t>Incluziunea</a:t>
            </a:r>
            <a:r>
              <a:rPr lang="fr-FR" sz="2000" b="1" u="sng" dirty="0" smtClean="0">
                <a:ea typeface="Calibri"/>
                <a:cs typeface="Calibri"/>
              </a:rPr>
              <a:t> </a:t>
            </a:r>
            <a:r>
              <a:rPr lang="fr-FR" sz="2000" b="1" u="sng" dirty="0" err="1" smtClean="0">
                <a:ea typeface="Calibri"/>
                <a:cs typeface="Calibri"/>
              </a:rPr>
              <a:t>economică</a:t>
            </a:r>
            <a:r>
              <a:rPr lang="fr-FR" sz="2000" b="1" u="sng" dirty="0" smtClean="0">
                <a:ea typeface="Calibri"/>
                <a:cs typeface="Calibri"/>
              </a:rPr>
              <a:t> </a:t>
            </a:r>
            <a:r>
              <a:rPr lang="fr-FR" sz="2000" b="1" u="sng" dirty="0" err="1" smtClean="0">
                <a:ea typeface="Calibri"/>
                <a:cs typeface="Calibri"/>
              </a:rPr>
              <a:t>merge</a:t>
            </a:r>
            <a:r>
              <a:rPr lang="fr-FR" sz="2000" b="1" u="sng" dirty="0" smtClean="0">
                <a:ea typeface="Calibri"/>
                <a:cs typeface="Calibri"/>
              </a:rPr>
              <a:t> </a:t>
            </a:r>
            <a:r>
              <a:rPr lang="fr-FR" sz="2000" b="1" u="sng" dirty="0" err="1" smtClean="0">
                <a:ea typeface="Calibri"/>
                <a:cs typeface="Calibri"/>
              </a:rPr>
              <a:t>mână</a:t>
            </a:r>
            <a:r>
              <a:rPr lang="fr-FR" sz="2000" b="1" u="sng" dirty="0" smtClean="0">
                <a:ea typeface="Calibri"/>
                <a:cs typeface="Calibri"/>
              </a:rPr>
              <a:t> </a:t>
            </a:r>
            <a:r>
              <a:rPr lang="fr-FR" sz="2000" b="1" u="sng" dirty="0" err="1" smtClean="0">
                <a:ea typeface="Calibri"/>
                <a:cs typeface="Calibri"/>
              </a:rPr>
              <a:t>în</a:t>
            </a:r>
            <a:r>
              <a:rPr lang="fr-FR" sz="2000" b="1" u="sng" dirty="0" smtClean="0">
                <a:ea typeface="Calibri"/>
                <a:cs typeface="Calibri"/>
              </a:rPr>
              <a:t> </a:t>
            </a:r>
            <a:r>
              <a:rPr lang="fr-FR" sz="2000" b="1" u="sng" dirty="0" err="1" smtClean="0">
                <a:ea typeface="Calibri"/>
                <a:cs typeface="Calibri"/>
              </a:rPr>
              <a:t>mână</a:t>
            </a:r>
            <a:r>
              <a:rPr lang="fr-FR" sz="2000" b="1" u="sng" dirty="0" smtClean="0">
                <a:ea typeface="Calibri"/>
                <a:cs typeface="Calibri"/>
              </a:rPr>
              <a:t> </a:t>
            </a:r>
            <a:r>
              <a:rPr lang="fr-FR" sz="2000" b="1" u="sng" dirty="0" err="1" smtClean="0">
                <a:ea typeface="Calibri"/>
                <a:cs typeface="Calibri"/>
              </a:rPr>
              <a:t>cu</a:t>
            </a:r>
            <a:r>
              <a:rPr lang="fr-FR" sz="2000" b="1" u="sng" dirty="0" smtClean="0">
                <a:ea typeface="Calibri"/>
                <a:cs typeface="Calibri"/>
              </a:rPr>
              <a:t> </a:t>
            </a:r>
            <a:r>
              <a:rPr lang="fr-FR" sz="2000" b="1" u="sng" dirty="0" err="1" smtClean="0">
                <a:ea typeface="Calibri"/>
                <a:cs typeface="Calibri"/>
              </a:rPr>
              <a:t>cea</a:t>
            </a:r>
            <a:r>
              <a:rPr lang="fr-FR" sz="2000" b="1" u="sng" dirty="0" smtClean="0">
                <a:ea typeface="Calibri"/>
                <a:cs typeface="Calibri"/>
              </a:rPr>
              <a:t> </a:t>
            </a:r>
            <a:r>
              <a:rPr lang="fr-FR" sz="2000" b="1" u="sng" dirty="0" err="1" smtClean="0">
                <a:ea typeface="Calibri"/>
                <a:cs typeface="Calibri"/>
              </a:rPr>
              <a:t>financiară</a:t>
            </a:r>
            <a:endParaRPr lang="en-US" sz="2000" b="1" u="sng" dirty="0" smtClean="0"/>
          </a:p>
          <a:p>
            <a:pPr>
              <a:buNone/>
            </a:pPr>
            <a:endParaRPr lang="en-US" sz="2000" dirty="0" smtClean="0"/>
          </a:p>
          <a:p>
            <a:r>
              <a:rPr lang="ro-RO" sz="2000" dirty="0" smtClean="0"/>
              <a:t>Foarte puțini romi folosesc serviciile financiare de ordin general cum ar fi băncile (sunt ”nebancabili”): </a:t>
            </a:r>
            <a:endParaRPr lang="en-US" sz="2000" dirty="0" smtClean="0"/>
          </a:p>
          <a:p>
            <a:pPr>
              <a:buNone/>
            </a:pPr>
            <a:endParaRPr lang="en-US" sz="2000" dirty="0" smtClean="0"/>
          </a:p>
          <a:p>
            <a:pPr>
              <a:buNone/>
            </a:pPr>
            <a:r>
              <a:rPr lang="en-US" sz="2000" dirty="0" smtClean="0"/>
              <a:t>             </a:t>
            </a:r>
            <a:r>
              <a:rPr lang="ro-RO" sz="2000" dirty="0" smtClean="0"/>
              <a:t>-nu sunt înregistrați juridic, nu țin o contabilitate formală, nu pot </a:t>
            </a:r>
            <a:r>
              <a:rPr lang="en-US" sz="2000" dirty="0" smtClean="0"/>
              <a:t>fu</a:t>
            </a:r>
            <a:r>
              <a:rPr lang="ro-RO" sz="2000" dirty="0" smtClean="0"/>
              <a:t>r</a:t>
            </a:r>
            <a:r>
              <a:rPr lang="en-US" sz="2000" dirty="0" err="1" smtClean="0"/>
              <a:t>niza</a:t>
            </a:r>
            <a:r>
              <a:rPr lang="ro-RO" sz="2000" dirty="0" smtClean="0"/>
              <a:t> garanții</a:t>
            </a:r>
            <a:r>
              <a:rPr lang="en-US" sz="2000" dirty="0" smtClean="0"/>
              <a:t>;</a:t>
            </a:r>
          </a:p>
          <a:p>
            <a:pPr>
              <a:buNone/>
            </a:pPr>
            <a:r>
              <a:rPr lang="en-US" sz="2000" dirty="0" smtClean="0"/>
              <a:t>             </a:t>
            </a:r>
            <a:r>
              <a:rPr lang="ro-RO" sz="2000" dirty="0" smtClean="0"/>
              <a:t>-competitivitate scăzută pe piață – meseriile tradiționale au nevoie de marketing</a:t>
            </a:r>
            <a:r>
              <a:rPr lang="en-US" sz="2000" dirty="0" smtClean="0"/>
              <a:t>  </a:t>
            </a:r>
          </a:p>
          <a:p>
            <a:pPr>
              <a:buNone/>
            </a:pPr>
            <a:r>
              <a:rPr lang="en-US" sz="2000" dirty="0" smtClean="0"/>
              <a:t>              </a:t>
            </a:r>
            <a:r>
              <a:rPr lang="ro-RO" sz="2000" dirty="0" smtClean="0"/>
              <a:t>special</a:t>
            </a:r>
            <a:r>
              <a:rPr lang="en-US" sz="2000" dirty="0" err="1" smtClean="0"/>
              <a:t>izat</a:t>
            </a:r>
            <a:r>
              <a:rPr lang="ro-RO" sz="2000" dirty="0" smtClean="0"/>
              <a:t> și adaptare la nevoile consumatorilor;</a:t>
            </a:r>
            <a:endParaRPr lang="en-US" sz="2000" dirty="0" smtClean="0"/>
          </a:p>
          <a:p>
            <a:pPr>
              <a:buNone/>
            </a:pPr>
            <a:r>
              <a:rPr lang="ro-RO" sz="2000" dirty="0" smtClean="0"/>
              <a:t> </a:t>
            </a:r>
            <a:endParaRPr lang="en-US" sz="2000" dirty="0" smtClean="0"/>
          </a:p>
          <a:p>
            <a:r>
              <a:rPr lang="ro-RO" sz="2000" dirty="0" smtClean="0"/>
              <a:t>Majoritatea folosesc  ca mijloc de finanțare surse informale (familie, prieteni, persoane fizice care oferă împrumuturi la dobânzi foarte mari)</a:t>
            </a:r>
          </a:p>
          <a:p>
            <a:endParaRPr lang="ro-RO" sz="2000" dirty="0" smtClean="0"/>
          </a:p>
          <a:p>
            <a:r>
              <a:rPr lang="ro-RO" sz="2000" dirty="0" smtClean="0"/>
              <a:t>Deși în general datele diverselor rapoarte arată că romii nu fac împrumuturi în scopuri productive, ci din motive personale (cheltuieli neprevăzute medicale, evenimente familiale etc), </a:t>
            </a:r>
            <a:r>
              <a:rPr lang="ro-RO" sz="2000" b="1" dirty="0" smtClean="0"/>
              <a:t>micii antreprenori intervievați până în acest moment declară ca s-ar împrumuta pentru a achiziționa bunuri durabile pentru a-și dezvolta afacerea (ex. solarii, sere, mașini utilitare, tarabe în piață), iar sumele menționate se situează în intervalul 10 000 – 20 000 Euro .</a:t>
            </a:r>
            <a:endParaRPr lang="en-US" sz="2000" dirty="0" smtClean="0"/>
          </a:p>
          <a:p>
            <a:endParaRPr lang="ro-RO" dirty="0" smtClean="0"/>
          </a:p>
          <a:p>
            <a:endParaRPr lang="vi-VN" dirty="0"/>
          </a:p>
        </p:txBody>
      </p:sp>
    </p:spTree>
    <p:extLst>
      <p:ext uri="{BB962C8B-B14F-4D97-AF65-F5344CB8AC3E}">
        <p14:creationId xmlns="" xmlns:p14="http://schemas.microsoft.com/office/powerpoint/2010/main" val="31951058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lvl="0"/>
            <a:r>
              <a:rPr lang="ro-RO" sz="3000" dirty="0" smtClean="0">
                <a:latin typeface="+mn-lt"/>
              </a:rPr>
              <a:t/>
            </a:r>
            <a:br>
              <a:rPr lang="ro-RO" sz="3000" dirty="0" smtClean="0">
                <a:latin typeface="+mn-lt"/>
              </a:rPr>
            </a:br>
            <a:r>
              <a:rPr lang="ro-RO" sz="3000" dirty="0">
                <a:latin typeface="+mn-lt"/>
              </a:rPr>
              <a:t/>
            </a:r>
            <a:br>
              <a:rPr lang="ro-RO" sz="3000" dirty="0">
                <a:latin typeface="+mn-lt"/>
              </a:rPr>
            </a:br>
            <a:r>
              <a:rPr lang="fr-BE" sz="2800" dirty="0" err="1" smtClean="0"/>
              <a:t>Cadrul</a:t>
            </a:r>
            <a:r>
              <a:rPr lang="ro-RO" sz="2800" dirty="0" smtClean="0"/>
              <a:t> </a:t>
            </a:r>
            <a:r>
              <a:rPr lang="fr-BE" sz="2800" dirty="0" err="1" smtClean="0"/>
              <a:t>european</a:t>
            </a:r>
            <a:r>
              <a:rPr lang="fr-BE" sz="2800" dirty="0" smtClean="0"/>
              <a:t> de </a:t>
            </a:r>
            <a:r>
              <a:rPr lang="fr-BE" sz="2800" dirty="0" err="1" smtClean="0"/>
              <a:t>finan</a:t>
            </a:r>
            <a:r>
              <a:rPr lang="fr-BE" sz="2800" dirty="0" smtClean="0"/>
              <a:t>ț</a:t>
            </a:r>
            <a:r>
              <a:rPr lang="fr-BE" sz="2800" dirty="0" err="1" smtClean="0"/>
              <a:t>ări</a:t>
            </a:r>
            <a:r>
              <a:rPr lang="ro-RO" sz="2800" dirty="0" smtClean="0"/>
              <a:t> </a:t>
            </a:r>
            <a:r>
              <a:rPr lang="fr-BE" sz="2800" dirty="0" err="1" smtClean="0"/>
              <a:t>pentru</a:t>
            </a:r>
            <a:r>
              <a:rPr lang="fr-BE" sz="2800" dirty="0" smtClean="0"/>
              <a:t> IMM-</a:t>
            </a:r>
            <a:r>
              <a:rPr lang="fr-BE" sz="2800" dirty="0" err="1" smtClean="0"/>
              <a:t>uri</a:t>
            </a:r>
            <a:r>
              <a:rPr lang="fr-BE" sz="2800" dirty="0" smtClean="0"/>
              <a:t> – </a:t>
            </a:r>
            <a:r>
              <a:rPr lang="fr-BE" sz="2800" dirty="0" err="1" smtClean="0"/>
              <a:t>grupuri</a:t>
            </a:r>
            <a:r>
              <a:rPr lang="ro-RO" sz="2800" dirty="0" smtClean="0"/>
              <a:t> </a:t>
            </a:r>
            <a:r>
              <a:rPr lang="fr-BE" sz="2800" dirty="0" err="1" smtClean="0"/>
              <a:t>vulnerabile</a:t>
            </a:r>
            <a:r>
              <a:rPr lang="fr-BE" sz="2800" dirty="0" smtClean="0"/>
              <a:t>, </a:t>
            </a:r>
            <a:r>
              <a:rPr lang="fr-BE" sz="2800" dirty="0" err="1" smtClean="0"/>
              <a:t>întreprinderi</a:t>
            </a:r>
            <a:r>
              <a:rPr lang="ro-RO" sz="2800" dirty="0" smtClean="0"/>
              <a:t> </a:t>
            </a:r>
            <a:r>
              <a:rPr lang="fr-BE" sz="2800" dirty="0" smtClean="0"/>
              <a:t>sociale</a:t>
            </a:r>
            <a:r>
              <a:rPr lang="ro-RO" sz="2800" dirty="0" smtClean="0"/>
              <a:t> </a:t>
            </a:r>
            <a:r>
              <a:rPr lang="fr-BE" sz="2800" dirty="0" err="1" smtClean="0"/>
              <a:t>în</a:t>
            </a:r>
            <a:r>
              <a:rPr lang="fr-BE" sz="2800" dirty="0" smtClean="0"/>
              <a:t> 2014-2020</a:t>
            </a:r>
            <a:r>
              <a:rPr lang="ro-RO" sz="2800" dirty="0" smtClean="0"/>
              <a:t> (I)</a:t>
            </a:r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ro-RO" sz="3000" dirty="0" smtClean="0">
                <a:latin typeface="Calibri" pitchFamily="34" charset="0"/>
                <a:cs typeface="Calibri" pitchFamily="34" charset="0"/>
              </a:rPr>
              <a:t/>
            </a:r>
            <a:br>
              <a:rPr lang="ro-RO" sz="3000" dirty="0" smtClean="0">
                <a:latin typeface="Calibri" pitchFamily="34" charset="0"/>
                <a:cs typeface="Calibri" pitchFamily="34" charset="0"/>
              </a:rPr>
            </a:br>
            <a:endParaRPr lang="ro-RO" sz="300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7544" y="1412776"/>
            <a:ext cx="7931224" cy="4525963"/>
          </a:xfrm>
        </p:spPr>
        <p:txBody>
          <a:bodyPr>
            <a:normAutofit fontScale="92500" lnSpcReduction="20000"/>
          </a:bodyPr>
          <a:lstStyle/>
          <a:p>
            <a:endParaRPr lang="ro-RO" dirty="0" smtClean="0"/>
          </a:p>
          <a:p>
            <a:pPr>
              <a:buNone/>
            </a:pPr>
            <a:r>
              <a:rPr lang="ro-RO" sz="1800" b="1" dirty="0" smtClean="0"/>
              <a:t>I. Planul Juncker de investiții (New Deal al UE)</a:t>
            </a:r>
          </a:p>
          <a:p>
            <a:pPr fontAlgn="base">
              <a:buNone/>
            </a:pPr>
            <a:r>
              <a:rPr lang="ro-RO" sz="1800" dirty="0" smtClean="0"/>
              <a:t>        </a:t>
            </a:r>
          </a:p>
          <a:p>
            <a:pPr fontAlgn="base">
              <a:buNone/>
            </a:pPr>
            <a:r>
              <a:rPr lang="ro-RO" sz="1800" dirty="0" smtClean="0"/>
              <a:t>        </a:t>
            </a:r>
            <a:r>
              <a:rPr lang="fr-BE" sz="1800" dirty="0" smtClean="0"/>
              <a:t>Se va</a:t>
            </a:r>
            <a:r>
              <a:rPr lang="ro-RO" sz="1800" dirty="0" smtClean="0"/>
              <a:t> con</a:t>
            </a:r>
            <a:r>
              <a:rPr lang="fr-BE" sz="1800" dirty="0" err="1" smtClean="0"/>
              <a:t>stitui</a:t>
            </a:r>
            <a:r>
              <a:rPr lang="fr-BE" sz="1800" dirty="0" smtClean="0"/>
              <a:t> un</a:t>
            </a:r>
            <a:r>
              <a:rPr lang="ro-RO" sz="1800" dirty="0" smtClean="0"/>
              <a:t> </a:t>
            </a:r>
            <a:r>
              <a:rPr lang="fr-BE" sz="1800" dirty="0" err="1" smtClean="0"/>
              <a:t>nou</a:t>
            </a:r>
            <a:r>
              <a:rPr lang="ro-RO" sz="1800" dirty="0" smtClean="0"/>
              <a:t> </a:t>
            </a:r>
            <a:r>
              <a:rPr lang="fr-BE" sz="1800" b="1" dirty="0" smtClean="0"/>
              <a:t>Fond </a:t>
            </a:r>
            <a:r>
              <a:rPr lang="fr-BE" sz="1800" b="1" dirty="0" err="1" smtClean="0"/>
              <a:t>european</a:t>
            </a:r>
            <a:r>
              <a:rPr lang="ro-RO" sz="1800" b="1" dirty="0" smtClean="0"/>
              <a:t> </a:t>
            </a:r>
            <a:r>
              <a:rPr lang="fr-BE" sz="1800" b="1" dirty="0" err="1" smtClean="0"/>
              <a:t>pentru</a:t>
            </a:r>
            <a:r>
              <a:rPr lang="ro-RO" sz="1800" b="1" dirty="0" smtClean="0"/>
              <a:t> </a:t>
            </a:r>
            <a:r>
              <a:rPr lang="fr-BE" sz="1800" b="1" dirty="0" smtClean="0"/>
              <a:t>investiții</a:t>
            </a:r>
            <a:r>
              <a:rPr lang="ro-RO" sz="1800" b="1" dirty="0" smtClean="0"/>
              <a:t> </a:t>
            </a:r>
            <a:r>
              <a:rPr lang="fr-BE" sz="1800" b="1" dirty="0" err="1" smtClean="0"/>
              <a:t>strategice</a:t>
            </a:r>
            <a:r>
              <a:rPr lang="fr-BE" sz="1800" dirty="0" smtClean="0"/>
              <a:t> (EFSI), </a:t>
            </a:r>
            <a:r>
              <a:rPr lang="fr-BE" sz="1800" dirty="0" err="1" smtClean="0"/>
              <a:t>garantat</a:t>
            </a:r>
            <a:r>
              <a:rPr lang="fr-BE" sz="1800" dirty="0" smtClean="0"/>
              <a:t> </a:t>
            </a:r>
            <a:r>
              <a:rPr lang="fr-BE" sz="1800" dirty="0" err="1" smtClean="0"/>
              <a:t>cu</a:t>
            </a:r>
            <a:r>
              <a:rPr lang="fr-BE" sz="1800" dirty="0" smtClean="0"/>
              <a:t> </a:t>
            </a:r>
            <a:r>
              <a:rPr lang="fr-BE" sz="1800" dirty="0" err="1" smtClean="0"/>
              <a:t>ba</a:t>
            </a:r>
            <a:r>
              <a:rPr lang="ro-RO" sz="1800" dirty="0" smtClean="0"/>
              <a:t>ni</a:t>
            </a:r>
            <a:r>
              <a:rPr lang="fr-BE" sz="1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 </a:t>
            </a:r>
            <a:r>
              <a:rPr lang="fr-BE" sz="1800" dirty="0" err="1" smtClean="0"/>
              <a:t>publici</a:t>
            </a:r>
            <a:r>
              <a:rPr lang="ro-RO" sz="1800" dirty="0" smtClean="0"/>
              <a:t> (315 mld Euro), pentru in</a:t>
            </a:r>
            <a:r>
              <a:rPr lang="fr-BE" sz="1800" dirty="0" err="1" smtClean="0"/>
              <a:t>vesti</a:t>
            </a:r>
            <a:r>
              <a:rPr lang="fr-BE" sz="1800" dirty="0" smtClean="0"/>
              <a:t>ții</a:t>
            </a:r>
            <a:r>
              <a:rPr lang="ro-RO" sz="1800" dirty="0" smtClean="0"/>
              <a:t> </a:t>
            </a:r>
            <a:r>
              <a:rPr lang="fr-BE" sz="1800" dirty="0" err="1" smtClean="0"/>
              <a:t>suplimentare</a:t>
            </a:r>
            <a:r>
              <a:rPr lang="ro-RO" sz="1800" dirty="0" smtClean="0"/>
              <a:t> </a:t>
            </a:r>
            <a:r>
              <a:rPr lang="fr-BE" sz="1800" dirty="0" err="1" smtClean="0"/>
              <a:t>în</a:t>
            </a:r>
            <a:r>
              <a:rPr lang="ro-RO" sz="1800" dirty="0" smtClean="0"/>
              <a:t> </a:t>
            </a:r>
            <a:r>
              <a:rPr lang="fr-BE" sz="1800" dirty="0" err="1" smtClean="0"/>
              <a:t>următorii</a:t>
            </a:r>
            <a:r>
              <a:rPr lang="ro-RO" sz="1800" dirty="0" smtClean="0"/>
              <a:t> </a:t>
            </a:r>
            <a:r>
              <a:rPr lang="fr-BE" sz="1800" dirty="0" err="1" smtClean="0"/>
              <a:t>trei</a:t>
            </a:r>
            <a:r>
              <a:rPr lang="ro-RO" sz="1800" dirty="0" smtClean="0"/>
              <a:t> </a:t>
            </a:r>
            <a:r>
              <a:rPr lang="fr-BE" sz="1800" dirty="0" err="1" smtClean="0"/>
              <a:t>ani</a:t>
            </a:r>
            <a:r>
              <a:rPr lang="fr-BE" sz="1800" dirty="0" smtClean="0"/>
              <a:t> (2015-2017);</a:t>
            </a:r>
            <a:endParaRPr lang="ro-RO" sz="1800" dirty="0" smtClean="0"/>
          </a:p>
          <a:p>
            <a:pPr>
              <a:buNone/>
            </a:pPr>
            <a:r>
              <a:rPr lang="ro-RO" sz="1800" dirty="0" smtClean="0"/>
              <a:t>       Acesta </a:t>
            </a:r>
            <a:r>
              <a:rPr lang="fr-BE" sz="1800" dirty="0" smtClean="0"/>
              <a:t>va</a:t>
            </a:r>
            <a:r>
              <a:rPr lang="ro-RO" sz="1800" dirty="0" smtClean="0"/>
              <a:t> </a:t>
            </a:r>
            <a:r>
              <a:rPr lang="fr-BE" sz="1800" dirty="0" err="1" smtClean="0"/>
              <a:t>acorda</a:t>
            </a:r>
            <a:r>
              <a:rPr lang="fr-BE" sz="1800" dirty="0" smtClean="0"/>
              <a:t>, de </a:t>
            </a:r>
            <a:r>
              <a:rPr lang="fr-BE" sz="1800" dirty="0" err="1" smtClean="0"/>
              <a:t>asemenea</a:t>
            </a:r>
            <a:r>
              <a:rPr lang="fr-BE" sz="1800" dirty="0" smtClean="0"/>
              <a:t>, </a:t>
            </a:r>
            <a:r>
              <a:rPr lang="fr-BE" sz="1800" dirty="0" err="1" smtClean="0"/>
              <a:t>finan</a:t>
            </a:r>
            <a:r>
              <a:rPr lang="fr-BE" sz="1800" dirty="0" smtClean="0"/>
              <a:t>țare de </a:t>
            </a:r>
            <a:r>
              <a:rPr lang="fr-BE" sz="1800" dirty="0" err="1" smtClean="0"/>
              <a:t>risc</a:t>
            </a:r>
            <a:r>
              <a:rPr lang="ro-RO" sz="1800" dirty="0" smtClean="0"/>
              <a:t> </a:t>
            </a:r>
            <a:r>
              <a:rPr lang="fr-BE" sz="1800" dirty="0" err="1" smtClean="0"/>
              <a:t>pentru</a:t>
            </a:r>
            <a:r>
              <a:rPr lang="fr-BE" sz="1800" dirty="0" smtClean="0"/>
              <a:t> IMM-</a:t>
            </a:r>
            <a:r>
              <a:rPr lang="fr-BE" sz="1800" dirty="0" err="1" smtClean="0"/>
              <a:t>urile</a:t>
            </a:r>
            <a:r>
              <a:rPr lang="ro-RO" sz="1800" dirty="0" smtClean="0"/>
              <a:t> </a:t>
            </a:r>
            <a:r>
              <a:rPr lang="fr-BE" sz="1800" dirty="0" smtClean="0"/>
              <a:t>și</a:t>
            </a:r>
            <a:r>
              <a:rPr lang="ro-RO" sz="1800" dirty="0" smtClean="0"/>
              <a:t> </a:t>
            </a:r>
            <a:r>
              <a:rPr lang="fr-BE" sz="1800" dirty="0" err="1" smtClean="0"/>
              <a:t>întreprinderile</a:t>
            </a:r>
            <a:r>
              <a:rPr lang="fr-BE" sz="1800" dirty="0" smtClean="0"/>
              <a:t> </a:t>
            </a:r>
            <a:r>
              <a:rPr lang="fr-BE" sz="1800" dirty="0" err="1" smtClean="0"/>
              <a:t>cu</a:t>
            </a:r>
            <a:r>
              <a:rPr lang="fr-BE" sz="1800" dirty="0" smtClean="0"/>
              <a:t> </a:t>
            </a:r>
            <a:r>
              <a:rPr lang="ro-RO" sz="1800" dirty="0" smtClean="0"/>
              <a:t>capitalizare</a:t>
            </a:r>
            <a:r>
              <a:rPr lang="fr-BE" sz="1800" dirty="0" smtClean="0"/>
              <a:t> </a:t>
            </a:r>
            <a:r>
              <a:rPr lang="fr-BE" sz="1800" dirty="0" err="1" smtClean="0"/>
              <a:t>medie</a:t>
            </a:r>
            <a:r>
              <a:rPr lang="fr-BE" sz="1800" dirty="0" smtClean="0"/>
              <a:t> </a:t>
            </a:r>
            <a:r>
              <a:rPr lang="fr-BE" sz="1800" dirty="0" err="1" smtClean="0"/>
              <a:t>din</a:t>
            </a:r>
            <a:r>
              <a:rPr lang="fr-BE" sz="1800" dirty="0" smtClean="0"/>
              <a:t> </a:t>
            </a:r>
            <a:r>
              <a:rPr lang="fr-BE" sz="1800" dirty="0" err="1" smtClean="0"/>
              <a:t>întreaga</a:t>
            </a:r>
            <a:r>
              <a:rPr lang="ro-RO" sz="1800" dirty="0" smtClean="0"/>
              <a:t> UE</a:t>
            </a:r>
            <a:r>
              <a:rPr lang="fr-BE" sz="1800" dirty="0" smtClean="0"/>
              <a:t>.</a:t>
            </a:r>
            <a:endParaRPr lang="en-US" sz="1800" dirty="0" smtClean="0"/>
          </a:p>
          <a:p>
            <a:endParaRPr lang="ro-RO" sz="2000" dirty="0"/>
          </a:p>
          <a:p>
            <a:endParaRPr lang="ro-RO" sz="2200" dirty="0" smtClean="0"/>
          </a:p>
          <a:p>
            <a:endParaRPr lang="ro-RO" sz="1600" b="1" dirty="0" smtClean="0"/>
          </a:p>
          <a:p>
            <a:pPr marL="0" indent="0">
              <a:buNone/>
            </a:pPr>
            <a:endParaRPr lang="ro-RO" sz="2200" dirty="0"/>
          </a:p>
          <a:p>
            <a:pPr marL="0" indent="0">
              <a:buNone/>
            </a:pPr>
            <a:endParaRPr lang="en-US" sz="2400" dirty="0" smtClean="0"/>
          </a:p>
          <a:p>
            <a:pPr marL="0" indent="0">
              <a:buNone/>
            </a:pPr>
            <a:endParaRPr lang="en-US" sz="2200" dirty="0" smtClean="0"/>
          </a:p>
          <a:p>
            <a:pPr marL="0" indent="0">
              <a:buNone/>
            </a:pPr>
            <a:r>
              <a:rPr lang="en-US" sz="2200" dirty="0"/>
              <a:t> </a:t>
            </a:r>
            <a:r>
              <a:rPr lang="en-US" sz="2200" dirty="0" smtClean="0"/>
              <a:t>  </a:t>
            </a:r>
            <a:endParaRPr lang="ro-RO" sz="2200" dirty="0" smtClean="0"/>
          </a:p>
          <a:p>
            <a:pPr marL="0" indent="0">
              <a:buNone/>
            </a:pPr>
            <a:endParaRPr lang="ro-RO" dirty="0"/>
          </a:p>
        </p:txBody>
      </p:sp>
      <p:pic>
        <p:nvPicPr>
          <p:cNvPr id="5" name="Content Placeholder 4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95736" y="3501008"/>
            <a:ext cx="4968552" cy="32403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lvl="0"/>
            <a:r>
              <a:rPr lang="ro-RO" sz="3000" dirty="0" smtClean="0">
                <a:latin typeface="+mn-lt"/>
              </a:rPr>
              <a:t/>
            </a:r>
            <a:br>
              <a:rPr lang="ro-RO" sz="3000" dirty="0" smtClean="0">
                <a:latin typeface="+mn-lt"/>
              </a:rPr>
            </a:br>
            <a:r>
              <a:rPr lang="ro-RO" sz="3000" dirty="0">
                <a:latin typeface="+mn-lt"/>
              </a:rPr>
              <a:t/>
            </a:r>
            <a:br>
              <a:rPr lang="ro-RO" sz="3000" dirty="0">
                <a:latin typeface="+mn-lt"/>
              </a:rPr>
            </a:br>
            <a:r>
              <a:rPr lang="fr-BE" sz="2800" dirty="0" err="1" smtClean="0"/>
              <a:t>Cadrul</a:t>
            </a:r>
            <a:r>
              <a:rPr lang="ro-RO" sz="2800" dirty="0" smtClean="0"/>
              <a:t> </a:t>
            </a:r>
            <a:r>
              <a:rPr lang="fr-BE" sz="2800" dirty="0" err="1" smtClean="0"/>
              <a:t>european</a:t>
            </a:r>
            <a:r>
              <a:rPr lang="fr-BE" sz="2800" dirty="0" smtClean="0"/>
              <a:t> de </a:t>
            </a:r>
            <a:r>
              <a:rPr lang="fr-BE" sz="2800" dirty="0" err="1" smtClean="0"/>
              <a:t>finan</a:t>
            </a:r>
            <a:r>
              <a:rPr lang="fr-BE" sz="2800" dirty="0" smtClean="0"/>
              <a:t>ț</a:t>
            </a:r>
            <a:r>
              <a:rPr lang="fr-BE" sz="2800" dirty="0" err="1" smtClean="0"/>
              <a:t>ări</a:t>
            </a:r>
            <a:r>
              <a:rPr lang="ro-RO" sz="2800" dirty="0" smtClean="0"/>
              <a:t> </a:t>
            </a:r>
            <a:r>
              <a:rPr lang="fr-BE" sz="2800" dirty="0" err="1" smtClean="0"/>
              <a:t>pentru</a:t>
            </a:r>
            <a:r>
              <a:rPr lang="fr-BE" sz="2800" dirty="0" smtClean="0"/>
              <a:t> IMM-</a:t>
            </a:r>
            <a:r>
              <a:rPr lang="fr-BE" sz="2800" dirty="0" err="1" smtClean="0"/>
              <a:t>uri</a:t>
            </a:r>
            <a:r>
              <a:rPr lang="fr-BE" sz="2800" dirty="0" smtClean="0"/>
              <a:t> – </a:t>
            </a:r>
            <a:r>
              <a:rPr lang="fr-BE" sz="2800" dirty="0" err="1" smtClean="0"/>
              <a:t>grupuri</a:t>
            </a:r>
            <a:r>
              <a:rPr lang="ro-RO" sz="2800" dirty="0" smtClean="0"/>
              <a:t> </a:t>
            </a:r>
            <a:r>
              <a:rPr lang="fr-BE" sz="2800" dirty="0" err="1" smtClean="0"/>
              <a:t>vulnerabile</a:t>
            </a:r>
            <a:r>
              <a:rPr lang="fr-BE" sz="2800" dirty="0" smtClean="0"/>
              <a:t>, </a:t>
            </a:r>
            <a:r>
              <a:rPr lang="fr-BE" sz="2800" dirty="0" err="1" smtClean="0"/>
              <a:t>întreprinderi</a:t>
            </a:r>
            <a:r>
              <a:rPr lang="ro-RO" sz="2800" dirty="0" smtClean="0"/>
              <a:t> </a:t>
            </a:r>
            <a:r>
              <a:rPr lang="fr-BE" sz="2800" dirty="0" smtClean="0"/>
              <a:t>sociale</a:t>
            </a:r>
            <a:r>
              <a:rPr lang="ro-RO" sz="2800" dirty="0" smtClean="0"/>
              <a:t> </a:t>
            </a:r>
            <a:r>
              <a:rPr lang="fr-BE" sz="2800" dirty="0" err="1" smtClean="0"/>
              <a:t>în</a:t>
            </a:r>
            <a:r>
              <a:rPr lang="fr-BE" sz="2800" dirty="0" smtClean="0"/>
              <a:t> 2014-2020</a:t>
            </a:r>
            <a:r>
              <a:rPr lang="ro-RO" sz="2800" dirty="0" smtClean="0"/>
              <a:t> (II)</a:t>
            </a:r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ro-RO" sz="3000" dirty="0" smtClean="0">
                <a:latin typeface="Calibri" pitchFamily="34" charset="0"/>
                <a:cs typeface="Calibri" pitchFamily="34" charset="0"/>
              </a:rPr>
              <a:t/>
            </a:r>
            <a:br>
              <a:rPr lang="ro-RO" sz="3000" dirty="0" smtClean="0">
                <a:latin typeface="Calibri" pitchFamily="34" charset="0"/>
                <a:cs typeface="Calibri" pitchFamily="34" charset="0"/>
              </a:rPr>
            </a:br>
            <a:endParaRPr lang="ro-RO" sz="300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7544" y="1340768"/>
            <a:ext cx="7931224" cy="5256584"/>
          </a:xfrm>
        </p:spPr>
        <p:txBody>
          <a:bodyPr>
            <a:normAutofit fontScale="85000" lnSpcReduction="10000"/>
          </a:bodyPr>
          <a:lstStyle/>
          <a:p>
            <a:pPr fontAlgn="base">
              <a:buNone/>
            </a:pPr>
            <a:r>
              <a:rPr lang="ro-RO" sz="1800" dirty="0" smtClean="0"/>
              <a:t> </a:t>
            </a:r>
            <a:r>
              <a:rPr lang="en-US" sz="1800" dirty="0" err="1" smtClean="0"/>
              <a:t>Statele</a:t>
            </a:r>
            <a:r>
              <a:rPr lang="ro-RO" sz="1800" dirty="0" smtClean="0"/>
              <a:t> </a:t>
            </a:r>
            <a:r>
              <a:rPr lang="en-US" sz="1800" dirty="0" err="1" smtClean="0"/>
              <a:t>membre</a:t>
            </a:r>
            <a:r>
              <a:rPr lang="en-US" sz="1800" dirty="0" smtClean="0"/>
              <a:t> transmit </a:t>
            </a:r>
            <a:r>
              <a:rPr lang="en-US" sz="1800" dirty="0" err="1" smtClean="0"/>
              <a:t>deja</a:t>
            </a:r>
            <a:r>
              <a:rPr lang="ro-RO" sz="1800" dirty="0" smtClean="0"/>
              <a:t> </a:t>
            </a:r>
            <a:r>
              <a:rPr lang="en-US" sz="1800" dirty="0" err="1" smtClean="0"/>
              <a:t>grupului</a:t>
            </a:r>
            <a:r>
              <a:rPr lang="ro-RO" sz="1800" dirty="0" smtClean="0"/>
              <a:t> </a:t>
            </a:r>
            <a:r>
              <a:rPr lang="en-US" sz="1800" dirty="0" err="1" smtClean="0"/>
              <a:t>operativ</a:t>
            </a:r>
            <a:r>
              <a:rPr lang="ro-RO" sz="1800" dirty="0" smtClean="0"/>
              <a:t> </a:t>
            </a:r>
            <a:r>
              <a:rPr lang="en-US" sz="1800" dirty="0" err="1" smtClean="0"/>
              <a:t>comun</a:t>
            </a:r>
            <a:r>
              <a:rPr lang="en-US" sz="1800" dirty="0" smtClean="0"/>
              <a:t> al </a:t>
            </a:r>
            <a:r>
              <a:rPr lang="ro-RO" sz="1800" dirty="0" smtClean="0"/>
              <a:t>EFSI l</a:t>
            </a:r>
            <a:r>
              <a:rPr lang="en-US" sz="1800" dirty="0" err="1" smtClean="0"/>
              <a:t>iste</a:t>
            </a:r>
            <a:r>
              <a:rPr lang="en-US" sz="1800" dirty="0" smtClean="0"/>
              <a:t> de </a:t>
            </a:r>
            <a:r>
              <a:rPr lang="en-US" sz="1800" dirty="0" err="1" smtClean="0"/>
              <a:t>proiecte</a:t>
            </a:r>
            <a:r>
              <a:rPr lang="ro-RO" sz="1800" dirty="0" smtClean="0"/>
              <a:t> </a:t>
            </a:r>
            <a:r>
              <a:rPr lang="en-US" sz="1800" dirty="0" err="1" smtClean="0"/>
              <a:t>selecționate</a:t>
            </a:r>
            <a:r>
              <a:rPr lang="ro-RO" sz="1800" dirty="0" smtClean="0"/>
              <a:t> </a:t>
            </a:r>
            <a:r>
              <a:rPr lang="en-US" sz="1800" dirty="0" err="1" smtClean="0"/>
              <a:t>pe</a:t>
            </a:r>
            <a:r>
              <a:rPr lang="ro-RO" sz="1800" dirty="0" smtClean="0"/>
              <a:t> </a:t>
            </a:r>
            <a:r>
              <a:rPr lang="en-US" sz="1800" dirty="0" err="1" smtClean="0"/>
              <a:t>baza</a:t>
            </a:r>
            <a:r>
              <a:rPr lang="en-US" sz="1800" dirty="0" smtClean="0"/>
              <a:t> a </a:t>
            </a:r>
            <a:r>
              <a:rPr lang="en-US" sz="1800" dirty="0" err="1" smtClean="0"/>
              <a:t>trei</a:t>
            </a:r>
            <a:r>
              <a:rPr lang="ro-RO" sz="1800" dirty="0" smtClean="0"/>
              <a:t> </a:t>
            </a:r>
            <a:r>
              <a:rPr lang="en-US" sz="1800" dirty="0" err="1" smtClean="0"/>
              <a:t>criterii</a:t>
            </a:r>
            <a:r>
              <a:rPr lang="ro-RO" sz="1800" dirty="0" smtClean="0"/>
              <a:t> </a:t>
            </a:r>
            <a:r>
              <a:rPr lang="en-US" sz="1800" dirty="0" err="1" smtClean="0"/>
              <a:t>principale</a:t>
            </a:r>
            <a:r>
              <a:rPr lang="en-US" sz="1800" dirty="0" smtClean="0"/>
              <a:t>:</a:t>
            </a:r>
            <a:endParaRPr lang="ro-RO" sz="1800" dirty="0" smtClean="0"/>
          </a:p>
          <a:p>
            <a:pPr fontAlgn="base">
              <a:buNone/>
            </a:pPr>
            <a:endParaRPr lang="en-US" sz="1800" dirty="0" smtClean="0"/>
          </a:p>
          <a:p>
            <a:pPr lvl="0" fontAlgn="base"/>
            <a:r>
              <a:rPr lang="en-US" sz="1800" dirty="0" err="1" smtClean="0"/>
              <a:t>proiecte</a:t>
            </a:r>
            <a:r>
              <a:rPr lang="en-US" sz="1800" dirty="0" smtClean="0"/>
              <a:t> care </a:t>
            </a:r>
            <a:r>
              <a:rPr lang="en-US" sz="1800" dirty="0" err="1" smtClean="0"/>
              <a:t>prezintă</a:t>
            </a:r>
            <a:r>
              <a:rPr lang="en-US" sz="1800" dirty="0" smtClean="0"/>
              <a:t> o </a:t>
            </a:r>
            <a:r>
              <a:rPr lang="en-US" sz="1800" dirty="0" err="1" smtClean="0"/>
              <a:t>valoare</a:t>
            </a:r>
            <a:r>
              <a:rPr lang="ro-RO" sz="1800" dirty="0" smtClean="0"/>
              <a:t> </a:t>
            </a:r>
            <a:r>
              <a:rPr lang="en-US" sz="1800" dirty="0" err="1" smtClean="0"/>
              <a:t>adăugată</a:t>
            </a:r>
            <a:r>
              <a:rPr lang="en-US" sz="1800" dirty="0" smtClean="0"/>
              <a:t> a UE </a:t>
            </a:r>
            <a:r>
              <a:rPr lang="en-US" sz="1800" dirty="0" err="1" smtClean="0"/>
              <a:t>și</a:t>
            </a:r>
            <a:r>
              <a:rPr lang="en-US" sz="1800" dirty="0" smtClean="0"/>
              <a:t> care </a:t>
            </a:r>
            <a:r>
              <a:rPr lang="en-US" sz="1800" dirty="0" err="1" smtClean="0"/>
              <a:t>sprijină</a:t>
            </a:r>
            <a:r>
              <a:rPr lang="ro-RO" sz="1800" dirty="0" smtClean="0"/>
              <a:t> </a:t>
            </a:r>
            <a:r>
              <a:rPr lang="en-US" sz="1800" dirty="0" err="1" smtClean="0"/>
              <a:t>obiectivele</a:t>
            </a:r>
            <a:r>
              <a:rPr lang="en-US" sz="1800" dirty="0" smtClean="0"/>
              <a:t> UE;</a:t>
            </a:r>
          </a:p>
          <a:p>
            <a:pPr lvl="0" fontAlgn="base"/>
            <a:r>
              <a:rPr lang="ro-RO" sz="1800" b="1" dirty="0" err="1" smtClean="0"/>
              <a:t>v</a:t>
            </a:r>
            <a:r>
              <a:rPr lang="fr-BE" sz="1800" b="1" dirty="0" err="1" smtClean="0"/>
              <a:t>iabilitatea</a:t>
            </a:r>
            <a:r>
              <a:rPr lang="ro-RO" sz="1800" b="1" dirty="0" smtClean="0"/>
              <a:t> </a:t>
            </a:r>
            <a:r>
              <a:rPr lang="fr-BE" sz="1800" b="1" dirty="0" smtClean="0"/>
              <a:t>și</a:t>
            </a:r>
            <a:r>
              <a:rPr lang="ro-RO" sz="1800" b="1" dirty="0" smtClean="0"/>
              <a:t> </a:t>
            </a:r>
            <a:r>
              <a:rPr lang="fr-BE" sz="1800" b="1" dirty="0" err="1" smtClean="0"/>
              <a:t>valoarea</a:t>
            </a:r>
            <a:r>
              <a:rPr lang="ro-RO" sz="1800" b="1" dirty="0" smtClean="0"/>
              <a:t> </a:t>
            </a:r>
            <a:r>
              <a:rPr lang="fr-BE" sz="1800" b="1" dirty="0" err="1" smtClean="0"/>
              <a:t>economică</a:t>
            </a:r>
            <a:r>
              <a:rPr lang="fr-BE" sz="1800" b="1" dirty="0" smtClean="0"/>
              <a:t> – se </a:t>
            </a:r>
            <a:r>
              <a:rPr lang="fr-BE" sz="1800" b="1" dirty="0" err="1" smtClean="0"/>
              <a:t>acordă</a:t>
            </a:r>
            <a:r>
              <a:rPr lang="ro-RO" sz="1800" b="1" dirty="0" smtClean="0"/>
              <a:t> </a:t>
            </a:r>
            <a:r>
              <a:rPr lang="fr-BE" sz="1800" b="1" dirty="0" err="1" smtClean="0"/>
              <a:t>prioritate</a:t>
            </a:r>
            <a:r>
              <a:rPr lang="ro-RO" sz="1800" b="1" dirty="0" smtClean="0"/>
              <a:t> </a:t>
            </a:r>
            <a:r>
              <a:rPr lang="fr-BE" sz="1800" b="1" dirty="0" err="1" smtClean="0"/>
              <a:t>proiectelor</a:t>
            </a:r>
            <a:r>
              <a:rPr lang="fr-BE" sz="1800" b="1" dirty="0" smtClean="0"/>
              <a:t> </a:t>
            </a:r>
            <a:r>
              <a:rPr lang="fr-BE" sz="1800" b="1" dirty="0" err="1" smtClean="0"/>
              <a:t>cu</a:t>
            </a:r>
            <a:r>
              <a:rPr lang="fr-BE" sz="1800" b="1" dirty="0" smtClean="0"/>
              <a:t> un </a:t>
            </a:r>
            <a:r>
              <a:rPr lang="fr-BE" sz="1800" b="1" dirty="0" err="1" smtClean="0"/>
              <a:t>grad</a:t>
            </a:r>
            <a:r>
              <a:rPr lang="fr-BE" sz="1800" b="1" dirty="0" smtClean="0"/>
              <a:t> </a:t>
            </a:r>
            <a:r>
              <a:rPr lang="fr-BE" sz="1800" b="1" dirty="0" err="1" smtClean="0"/>
              <a:t>ridicat</a:t>
            </a:r>
            <a:r>
              <a:rPr lang="fr-BE" sz="1800" b="1" dirty="0" smtClean="0"/>
              <a:t> de </a:t>
            </a:r>
            <a:r>
              <a:rPr lang="fr-BE" sz="1800" b="1" dirty="0" err="1" smtClean="0"/>
              <a:t>rentabilitate</a:t>
            </a:r>
            <a:r>
              <a:rPr lang="ro-RO" sz="1800" b="1" dirty="0" smtClean="0"/>
              <a:t> </a:t>
            </a:r>
            <a:r>
              <a:rPr lang="fr-BE" sz="1800" b="1" dirty="0" smtClean="0"/>
              <a:t>socio</a:t>
            </a:r>
            <a:r>
              <a:rPr lang="ro-RO" sz="1800" b="1" dirty="0" smtClean="0"/>
              <a:t>-</a:t>
            </a:r>
            <a:r>
              <a:rPr lang="fr-BE" sz="1800" b="1" dirty="0" err="1" smtClean="0"/>
              <a:t>economică</a:t>
            </a:r>
            <a:r>
              <a:rPr lang="fr-BE" sz="1800" b="1" dirty="0" smtClean="0"/>
              <a:t>;</a:t>
            </a:r>
            <a:endParaRPr lang="en-US" sz="1800" b="1" dirty="0" smtClean="0"/>
          </a:p>
          <a:p>
            <a:pPr lvl="0" fontAlgn="base"/>
            <a:r>
              <a:rPr lang="en-US" sz="1800" dirty="0" err="1" smtClean="0"/>
              <a:t>proiectele</a:t>
            </a:r>
            <a:r>
              <a:rPr lang="en-US" sz="1800" dirty="0" smtClean="0"/>
              <a:t> care pot </a:t>
            </a:r>
            <a:r>
              <a:rPr lang="en-US" sz="1800" dirty="0" err="1" smtClean="0"/>
              <a:t>fi</a:t>
            </a:r>
            <a:r>
              <a:rPr lang="en-US" sz="1800" dirty="0" smtClean="0"/>
              <a:t> </a:t>
            </a:r>
            <a:r>
              <a:rPr lang="en-US" sz="1800" dirty="0" err="1" smtClean="0"/>
              <a:t>lansate</a:t>
            </a:r>
            <a:r>
              <a:rPr lang="ro-RO" sz="1800" dirty="0" smtClean="0"/>
              <a:t> </a:t>
            </a:r>
            <a:r>
              <a:rPr lang="en-US" sz="1800" dirty="0" err="1" smtClean="0"/>
              <a:t>cel</a:t>
            </a:r>
            <a:r>
              <a:rPr lang="ro-RO" sz="1800" dirty="0" smtClean="0"/>
              <a:t> </a:t>
            </a:r>
            <a:r>
              <a:rPr lang="en-US" sz="1800" dirty="0" err="1" smtClean="0"/>
              <a:t>târziu</a:t>
            </a:r>
            <a:r>
              <a:rPr lang="ro-RO" sz="1800" dirty="0" smtClean="0"/>
              <a:t> </a:t>
            </a:r>
            <a:r>
              <a:rPr lang="en-US" sz="1800" dirty="0" err="1" smtClean="0"/>
              <a:t>în</a:t>
            </a:r>
            <a:r>
              <a:rPr lang="ro-RO" sz="1800" dirty="0" smtClean="0"/>
              <a:t> </a:t>
            </a:r>
            <a:r>
              <a:rPr lang="en-US" sz="1800" dirty="0" err="1" smtClean="0"/>
              <a:t>următorii</a:t>
            </a:r>
            <a:r>
              <a:rPr lang="ro-RO" sz="1800" dirty="0" smtClean="0"/>
              <a:t> </a:t>
            </a:r>
            <a:r>
              <a:rPr lang="en-US" sz="1800" dirty="0" err="1" smtClean="0"/>
              <a:t>trei</a:t>
            </a:r>
            <a:r>
              <a:rPr lang="ro-RO" sz="1800" dirty="0" smtClean="0"/>
              <a:t> </a:t>
            </a:r>
            <a:r>
              <a:rPr lang="en-US" sz="1800" dirty="0" err="1" smtClean="0"/>
              <a:t>ani</a:t>
            </a:r>
            <a:r>
              <a:rPr lang="en-US" sz="1800" dirty="0" smtClean="0"/>
              <a:t>, </a:t>
            </a:r>
            <a:r>
              <a:rPr lang="ro-RO" sz="1800" dirty="0" smtClean="0"/>
              <a:t> </a:t>
            </a:r>
            <a:r>
              <a:rPr lang="en-US" sz="1800" dirty="0" err="1" smtClean="0"/>
              <a:t>adică</a:t>
            </a:r>
            <a:r>
              <a:rPr lang="ro-RO" sz="1800" dirty="0" smtClean="0"/>
              <a:t> </a:t>
            </a:r>
            <a:r>
              <a:rPr lang="en-US" sz="1800" dirty="0" err="1" smtClean="0"/>
              <a:t>în</a:t>
            </a:r>
            <a:r>
              <a:rPr lang="ro-RO" sz="1800" dirty="0" smtClean="0"/>
              <a:t> </a:t>
            </a:r>
            <a:r>
              <a:rPr lang="en-US" sz="1800" dirty="0" err="1" smtClean="0"/>
              <a:t>cazul</a:t>
            </a:r>
            <a:r>
              <a:rPr lang="ro-RO" sz="1800" dirty="0" smtClean="0"/>
              <a:t> </a:t>
            </a:r>
            <a:r>
              <a:rPr lang="en-US" sz="1800" dirty="0" err="1" smtClean="0"/>
              <a:t>cărora</a:t>
            </a:r>
            <a:r>
              <a:rPr lang="en-US" sz="1800" dirty="0" smtClean="0"/>
              <a:t> se </a:t>
            </a:r>
            <a:r>
              <a:rPr lang="en-US" sz="1800" dirty="0" err="1" smtClean="0"/>
              <a:t>poate</a:t>
            </a:r>
            <a:r>
              <a:rPr lang="ro-RO" sz="1800" dirty="0" smtClean="0"/>
              <a:t> </a:t>
            </a:r>
            <a:r>
              <a:rPr lang="en-US" sz="1800" dirty="0" err="1" smtClean="0"/>
              <a:t>aște</a:t>
            </a:r>
            <a:r>
              <a:rPr lang="ro-RO" sz="1800" dirty="0" smtClean="0"/>
              <a:t>a</a:t>
            </a:r>
            <a:r>
              <a:rPr lang="en-US" sz="1800" dirty="0" err="1" smtClean="0"/>
              <a:t>ptă</a:t>
            </a:r>
            <a:r>
              <a:rPr lang="ro-RO" sz="1800" dirty="0" smtClean="0"/>
              <a:t> </a:t>
            </a:r>
            <a:r>
              <a:rPr lang="en-US" sz="1800" dirty="0" err="1" smtClean="0"/>
              <a:t>în</a:t>
            </a:r>
            <a:r>
              <a:rPr lang="ro-RO" sz="1800" dirty="0" smtClean="0"/>
              <a:t> </a:t>
            </a:r>
            <a:r>
              <a:rPr lang="en-US" sz="1800" dirty="0" smtClean="0"/>
              <a:t> mod </a:t>
            </a:r>
            <a:r>
              <a:rPr lang="en-US" sz="1800" dirty="0" err="1" smtClean="0"/>
              <a:t>rezonabil</a:t>
            </a:r>
            <a:r>
              <a:rPr lang="ro-RO" sz="1800" dirty="0" smtClean="0"/>
              <a:t> </a:t>
            </a:r>
            <a:r>
              <a:rPr lang="en-US" sz="1800" dirty="0" err="1" smtClean="0"/>
              <a:t>să</a:t>
            </a:r>
            <a:r>
              <a:rPr lang="en-US" sz="1800" dirty="0" smtClean="0"/>
              <a:t> se </a:t>
            </a:r>
            <a:r>
              <a:rPr lang="en-US" sz="1800" dirty="0" err="1" smtClean="0"/>
              <a:t>efectueze</a:t>
            </a:r>
            <a:r>
              <a:rPr lang="ro-RO" sz="1800" dirty="0" smtClean="0"/>
              <a:t> </a:t>
            </a:r>
            <a:r>
              <a:rPr lang="en-US" sz="1800" dirty="0" err="1" smtClean="0"/>
              <a:t>cheltuieli</a:t>
            </a:r>
            <a:r>
              <a:rPr lang="en-US" sz="1800" dirty="0" smtClean="0"/>
              <a:t> de </a:t>
            </a:r>
            <a:r>
              <a:rPr lang="en-US" sz="1800" dirty="0" err="1" smtClean="0"/>
              <a:t>capi</a:t>
            </a:r>
            <a:r>
              <a:rPr lang="ro-RO" sz="1800" dirty="0" smtClean="0"/>
              <a:t>tal </a:t>
            </a:r>
            <a:r>
              <a:rPr lang="en-US" sz="1800" dirty="0" err="1" smtClean="0"/>
              <a:t>în</a:t>
            </a:r>
            <a:r>
              <a:rPr lang="ro-RO" sz="1800" dirty="0" smtClean="0"/>
              <a:t> </a:t>
            </a:r>
            <a:r>
              <a:rPr lang="en-US" sz="1800" dirty="0" err="1" smtClean="0"/>
              <a:t>perioada</a:t>
            </a:r>
            <a:r>
              <a:rPr lang="en-US" sz="1800" dirty="0" smtClean="0"/>
              <a:t> 2015-</a:t>
            </a:r>
            <a:r>
              <a:rPr lang="ro-RO" sz="1800" dirty="0" smtClean="0"/>
              <a:t>2017</a:t>
            </a:r>
            <a:r>
              <a:rPr lang="en-US" sz="1800" dirty="0" smtClean="0"/>
              <a:t>.</a:t>
            </a:r>
            <a:endParaRPr lang="ro-RO" sz="1800" dirty="0" smtClean="0"/>
          </a:p>
          <a:p>
            <a:pPr lvl="0" fontAlgn="base">
              <a:buNone/>
            </a:pPr>
            <a:endParaRPr lang="ro-RO" sz="1800" dirty="0" smtClean="0"/>
          </a:p>
          <a:p>
            <a:pPr lvl="0" fontAlgn="base">
              <a:buNone/>
            </a:pPr>
            <a:endParaRPr lang="ro-RO" sz="1800" dirty="0" smtClean="0"/>
          </a:p>
          <a:p>
            <a:pPr algn="ctr" fontAlgn="base">
              <a:buNone/>
            </a:pPr>
            <a:r>
              <a:rPr lang="ro-RO" sz="1800" b="1" dirty="0" smtClean="0"/>
              <a:t>II. </a:t>
            </a:r>
            <a:r>
              <a:rPr lang="vi-VN" sz="1800" b="1" dirty="0" smtClean="0"/>
              <a:t>Programul european pentru ocuparea forței de muncă și inovare socială (EaSI)</a:t>
            </a:r>
            <a:r>
              <a:rPr lang="ro-RO" sz="1800" b="1" dirty="0" smtClean="0"/>
              <a:t> – 919 mil Euro</a:t>
            </a:r>
            <a:endParaRPr lang="vi-VN" sz="1800" b="1" dirty="0" smtClean="0"/>
          </a:p>
          <a:p>
            <a:pPr fontAlgn="base">
              <a:buNone/>
            </a:pPr>
            <a:endParaRPr lang="ro-RO" sz="1800" b="1" dirty="0" smtClean="0"/>
          </a:p>
          <a:p>
            <a:pPr fontAlgn="base">
              <a:buNone/>
            </a:pPr>
            <a:r>
              <a:rPr lang="ro-RO" sz="1800" b="1" dirty="0" smtClean="0"/>
              <a:t>-axa Progress (61% din buget)</a:t>
            </a:r>
          </a:p>
          <a:p>
            <a:pPr fontAlgn="base">
              <a:buNone/>
            </a:pPr>
            <a:r>
              <a:rPr lang="ro-RO" sz="1800" b="1" dirty="0" smtClean="0"/>
              <a:t>        - grant-uri și programe dedicate </a:t>
            </a:r>
            <a:r>
              <a:rPr lang="ro-RO" sz="1800" b="1" u="sng" dirty="0" smtClean="0">
                <a:solidFill>
                  <a:srgbClr val="FF0000"/>
                </a:solidFill>
              </a:rPr>
              <a:t>experimentelor inovative de politici sociale </a:t>
            </a:r>
            <a:r>
              <a:rPr lang="ro-RO" sz="1800" b="1" dirty="0" smtClean="0"/>
              <a:t>care vizează, printre altele, crearea de locuri de muncă și inovare socială</a:t>
            </a:r>
            <a:r>
              <a:rPr lang="ro-RO" sz="1800" b="1" u="sng" dirty="0" smtClean="0"/>
              <a:t>, </a:t>
            </a:r>
            <a:r>
              <a:rPr lang="ro-RO" sz="1800" b="1" u="sng" dirty="0" smtClean="0">
                <a:solidFill>
                  <a:srgbClr val="FF0000"/>
                </a:solidFill>
              </a:rPr>
              <a:t>în conformitate cu agenda Europa 2020 și recomandările specifice de țară reducerea sărăciei</a:t>
            </a:r>
            <a:endParaRPr lang="ro-RO" sz="1800" b="1" dirty="0" smtClean="0"/>
          </a:p>
          <a:p>
            <a:pPr fontAlgn="base">
              <a:buNone/>
            </a:pPr>
            <a:endParaRPr lang="ro-RO" sz="1800" b="1" dirty="0" smtClean="0"/>
          </a:p>
          <a:p>
            <a:pPr fontAlgn="base">
              <a:buNone/>
            </a:pPr>
            <a:r>
              <a:rPr lang="ro-RO" sz="1800" b="1" dirty="0" smtClean="0"/>
              <a:t>-axa Microfinanțare și antreprenoriat social (21% din buget)</a:t>
            </a:r>
          </a:p>
          <a:p>
            <a:pPr fontAlgn="base">
              <a:buNone/>
            </a:pPr>
            <a:r>
              <a:rPr lang="ro-RO" sz="1800" b="1" dirty="0" smtClean="0"/>
              <a:t>        -susține </a:t>
            </a:r>
            <a:r>
              <a:rPr lang="ro-RO" sz="1800" b="1" dirty="0" smtClean="0">
                <a:solidFill>
                  <a:srgbClr val="00B050"/>
                </a:solidFill>
              </a:rPr>
              <a:t>creșterea accesului grupurilor vulnerabile la microfinanțare în scopuri productive</a:t>
            </a:r>
            <a:r>
              <a:rPr lang="ro-RO" sz="1800" b="1" dirty="0" smtClean="0"/>
              <a:t>, creșterea capacității instituționale a instituțiilor de microcreditare, susținerea entităților de economie socială</a:t>
            </a:r>
          </a:p>
          <a:p>
            <a:pPr fontAlgn="base">
              <a:buNone/>
            </a:pPr>
            <a:endParaRPr lang="ro-RO" sz="1800" b="1" dirty="0" smtClean="0"/>
          </a:p>
          <a:p>
            <a:pPr fontAlgn="base">
              <a:buNone/>
            </a:pPr>
            <a:endParaRPr lang="ro-RO" sz="1800" b="1" dirty="0" smtClean="0"/>
          </a:p>
          <a:p>
            <a:pPr fontAlgn="base">
              <a:buNone/>
            </a:pPr>
            <a:endParaRPr lang="ro-RO" sz="18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lvl="0"/>
            <a:r>
              <a:rPr lang="ro-RO" sz="3000" dirty="0" smtClean="0">
                <a:latin typeface="+mn-lt"/>
              </a:rPr>
              <a:t/>
            </a:r>
            <a:br>
              <a:rPr lang="ro-RO" sz="3000" dirty="0" smtClean="0">
                <a:latin typeface="+mn-lt"/>
              </a:rPr>
            </a:br>
            <a:r>
              <a:rPr lang="ro-RO" sz="3000" dirty="0">
                <a:latin typeface="+mn-lt"/>
              </a:rPr>
              <a:t/>
            </a:r>
            <a:br>
              <a:rPr lang="ro-RO" sz="3000" dirty="0">
                <a:latin typeface="+mn-lt"/>
              </a:rPr>
            </a:br>
            <a:r>
              <a:rPr lang="fr-BE" sz="2800" dirty="0" err="1" smtClean="0"/>
              <a:t>Cadrul</a:t>
            </a:r>
            <a:r>
              <a:rPr lang="ro-RO" sz="2800" dirty="0" smtClean="0"/>
              <a:t> </a:t>
            </a:r>
            <a:r>
              <a:rPr lang="fr-BE" sz="2800" dirty="0" err="1" smtClean="0"/>
              <a:t>european</a:t>
            </a:r>
            <a:r>
              <a:rPr lang="fr-BE" sz="2800" dirty="0" smtClean="0"/>
              <a:t> de </a:t>
            </a:r>
            <a:r>
              <a:rPr lang="fr-BE" sz="2800" dirty="0" err="1" smtClean="0"/>
              <a:t>finan</a:t>
            </a:r>
            <a:r>
              <a:rPr lang="fr-BE" sz="2800" dirty="0" smtClean="0"/>
              <a:t>ț</a:t>
            </a:r>
            <a:r>
              <a:rPr lang="fr-BE" sz="2800" dirty="0" err="1" smtClean="0"/>
              <a:t>ări</a:t>
            </a:r>
            <a:r>
              <a:rPr lang="ro-RO" sz="2800" dirty="0" smtClean="0"/>
              <a:t> </a:t>
            </a:r>
            <a:r>
              <a:rPr lang="fr-BE" sz="2800" dirty="0" err="1" smtClean="0"/>
              <a:t>pentru</a:t>
            </a:r>
            <a:r>
              <a:rPr lang="fr-BE" sz="2800" dirty="0" smtClean="0"/>
              <a:t> IMM-</a:t>
            </a:r>
            <a:r>
              <a:rPr lang="fr-BE" sz="2800" dirty="0" err="1" smtClean="0"/>
              <a:t>uri</a:t>
            </a:r>
            <a:r>
              <a:rPr lang="fr-BE" sz="2800" dirty="0" smtClean="0"/>
              <a:t> – </a:t>
            </a:r>
            <a:r>
              <a:rPr lang="fr-BE" sz="2800" dirty="0" err="1" smtClean="0"/>
              <a:t>grupuri</a:t>
            </a:r>
            <a:r>
              <a:rPr lang="ro-RO" sz="2800" dirty="0" smtClean="0"/>
              <a:t> </a:t>
            </a:r>
            <a:r>
              <a:rPr lang="fr-BE" sz="2800" dirty="0" err="1" smtClean="0"/>
              <a:t>vulnerabile</a:t>
            </a:r>
            <a:r>
              <a:rPr lang="fr-BE" sz="2800" dirty="0" smtClean="0"/>
              <a:t>, </a:t>
            </a:r>
            <a:r>
              <a:rPr lang="fr-BE" sz="2800" dirty="0" err="1" smtClean="0"/>
              <a:t>întreprinderi</a:t>
            </a:r>
            <a:r>
              <a:rPr lang="ro-RO" sz="2800" dirty="0" smtClean="0"/>
              <a:t> </a:t>
            </a:r>
            <a:r>
              <a:rPr lang="fr-BE" sz="2800" dirty="0" smtClean="0"/>
              <a:t>sociale</a:t>
            </a:r>
            <a:r>
              <a:rPr lang="ro-RO" sz="2800" dirty="0" smtClean="0"/>
              <a:t> </a:t>
            </a:r>
            <a:r>
              <a:rPr lang="fr-BE" sz="2800" dirty="0" err="1" smtClean="0"/>
              <a:t>în</a:t>
            </a:r>
            <a:r>
              <a:rPr lang="fr-BE" sz="2800" dirty="0" smtClean="0"/>
              <a:t> 2014-2020</a:t>
            </a:r>
            <a:r>
              <a:rPr lang="ro-RO" sz="2800" dirty="0" smtClean="0"/>
              <a:t> (III)</a:t>
            </a:r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ro-RO" sz="3000" dirty="0" smtClean="0">
                <a:latin typeface="Calibri" pitchFamily="34" charset="0"/>
                <a:cs typeface="Calibri" pitchFamily="34" charset="0"/>
              </a:rPr>
              <a:t/>
            </a:r>
            <a:br>
              <a:rPr lang="ro-RO" sz="3000" dirty="0" smtClean="0">
                <a:latin typeface="Calibri" pitchFamily="34" charset="0"/>
                <a:cs typeface="Calibri" pitchFamily="34" charset="0"/>
              </a:rPr>
            </a:br>
            <a:endParaRPr lang="ro-RO" sz="300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7544" y="1340768"/>
            <a:ext cx="7931224" cy="4525963"/>
          </a:xfrm>
        </p:spPr>
        <p:txBody>
          <a:bodyPr>
            <a:normAutofit lnSpcReduction="10000"/>
          </a:bodyPr>
          <a:lstStyle/>
          <a:p>
            <a:endParaRPr lang="ro-RO" dirty="0" smtClean="0"/>
          </a:p>
          <a:p>
            <a:pPr fontAlgn="base">
              <a:buNone/>
            </a:pPr>
            <a:r>
              <a:rPr lang="ro-RO" sz="1700" dirty="0" smtClean="0"/>
              <a:t>      </a:t>
            </a:r>
            <a:r>
              <a:rPr lang="ro-RO" sz="1700" b="1" dirty="0" smtClean="0">
                <a:solidFill>
                  <a:srgbClr val="00B050"/>
                </a:solidFill>
              </a:rPr>
              <a:t>Fondul Progress </a:t>
            </a:r>
            <a:r>
              <a:rPr lang="ro-RO" sz="1700" dirty="0" smtClean="0"/>
              <a:t>– fond de creditare și garantare destinat </a:t>
            </a:r>
            <a:r>
              <a:rPr lang="vi-VN" sz="1700" dirty="0" smtClean="0">
                <a:solidFill>
                  <a:srgbClr val="333333"/>
                </a:solidFill>
                <a:latin typeface="Calibri" pitchFamily="34" charset="0"/>
              </a:rPr>
              <a:t>sprijinir</a:t>
            </a:r>
            <a:r>
              <a:rPr lang="ro-RO" sz="1700" dirty="0" smtClean="0">
                <a:solidFill>
                  <a:srgbClr val="333333"/>
                </a:solidFill>
                <a:latin typeface="Calibri" pitchFamily="34" charset="0"/>
              </a:rPr>
              <a:t>ii</a:t>
            </a:r>
            <a:r>
              <a:rPr lang="vi-VN" sz="1700" dirty="0" smtClean="0">
                <a:solidFill>
                  <a:srgbClr val="333333"/>
                </a:solidFill>
                <a:latin typeface="Calibri" pitchFamily="34" charset="0"/>
              </a:rPr>
              <a:t> grupurilor cu acces limitat la pia</a:t>
            </a:r>
            <a:r>
              <a:rPr lang="ro-RO" sz="1700" dirty="0" smtClean="0">
                <a:solidFill>
                  <a:srgbClr val="333333"/>
                </a:solidFill>
                <a:latin typeface="Calibri" pitchFamily="34" charset="0"/>
              </a:rPr>
              <a:t>ț</a:t>
            </a:r>
            <a:r>
              <a:rPr lang="vi-VN" sz="1700" dirty="0" smtClean="0">
                <a:solidFill>
                  <a:srgbClr val="333333"/>
                </a:solidFill>
                <a:latin typeface="Calibri" pitchFamily="34" charset="0"/>
              </a:rPr>
              <a:t>a conven</a:t>
            </a:r>
            <a:r>
              <a:rPr lang="ro-RO" sz="1700" dirty="0" smtClean="0">
                <a:solidFill>
                  <a:srgbClr val="333333"/>
                </a:solidFill>
                <a:latin typeface="Calibri" pitchFamily="34" charset="0"/>
              </a:rPr>
              <a:t>ț</a:t>
            </a:r>
            <a:r>
              <a:rPr lang="vi-VN" sz="1700" dirty="0" smtClean="0">
                <a:solidFill>
                  <a:srgbClr val="333333"/>
                </a:solidFill>
                <a:latin typeface="Calibri" pitchFamily="34" charset="0"/>
              </a:rPr>
              <a:t>ional</a:t>
            </a:r>
            <a:r>
              <a:rPr lang="ro-RO" sz="1700" dirty="0" smtClean="0">
                <a:solidFill>
                  <a:srgbClr val="333333"/>
                </a:solidFill>
                <a:latin typeface="Calibri" pitchFamily="34" charset="0"/>
              </a:rPr>
              <a:t>ă</a:t>
            </a:r>
            <a:r>
              <a:rPr lang="vi-VN" sz="1700" dirty="0" smtClean="0">
                <a:solidFill>
                  <a:srgbClr val="333333"/>
                </a:solidFill>
                <a:latin typeface="Calibri" pitchFamily="34" charset="0"/>
              </a:rPr>
              <a:t> de creditare</a:t>
            </a:r>
            <a:r>
              <a:rPr lang="ro-RO" sz="1700" dirty="0" smtClean="0">
                <a:solidFill>
                  <a:srgbClr val="333333"/>
                </a:solidFill>
                <a:latin typeface="Calibri" pitchFamily="34" charset="0"/>
              </a:rPr>
              <a:t> (ex. </a:t>
            </a:r>
            <a:r>
              <a:rPr lang="vi-VN" sz="1700" dirty="0" smtClean="0">
                <a:solidFill>
                  <a:srgbClr val="333333"/>
                </a:solidFill>
                <a:latin typeface="Calibri" pitchFamily="34" charset="0"/>
              </a:rPr>
              <a:t>femeile-antreprenor, tinerii </a:t>
            </a:r>
            <a:r>
              <a:rPr lang="ro-RO" sz="1700" dirty="0" smtClean="0">
                <a:solidFill>
                  <a:srgbClr val="333333"/>
                </a:solidFill>
                <a:latin typeface="Calibri" pitchFamily="34" charset="0"/>
              </a:rPr>
              <a:t>î</a:t>
            </a:r>
            <a:r>
              <a:rPr lang="vi-VN" sz="1700" dirty="0" smtClean="0">
                <a:solidFill>
                  <a:srgbClr val="333333"/>
                </a:solidFill>
                <a:latin typeface="Calibri" pitchFamily="34" charset="0"/>
              </a:rPr>
              <a:t>ntreprinzători, </a:t>
            </a:r>
            <a:r>
              <a:rPr lang="vi-VN" sz="1700" b="1" dirty="0" smtClean="0">
                <a:solidFill>
                  <a:srgbClr val="333333"/>
                </a:solidFill>
                <a:latin typeface="Calibri" pitchFamily="34" charset="0"/>
              </a:rPr>
              <a:t>grup</a:t>
            </a:r>
            <a:r>
              <a:rPr lang="ro-RO" sz="1700" b="1" dirty="0" smtClean="0">
                <a:solidFill>
                  <a:srgbClr val="333333"/>
                </a:solidFill>
                <a:latin typeface="Calibri" pitchFamily="34" charset="0"/>
              </a:rPr>
              <a:t>uri</a:t>
            </a:r>
            <a:r>
              <a:rPr lang="vi-VN" sz="1700" b="1" dirty="0" smtClean="0">
                <a:solidFill>
                  <a:srgbClr val="333333"/>
                </a:solidFill>
                <a:latin typeface="Calibri" pitchFamily="34" charset="0"/>
              </a:rPr>
              <a:t> minoritar</a:t>
            </a:r>
            <a:r>
              <a:rPr lang="ro-RO" sz="1700" b="1" dirty="0" smtClean="0">
                <a:solidFill>
                  <a:srgbClr val="333333"/>
                </a:solidFill>
                <a:latin typeface="Calibri" pitchFamily="34" charset="0"/>
              </a:rPr>
              <a:t>e</a:t>
            </a:r>
            <a:r>
              <a:rPr lang="ro-RO" sz="1700" dirty="0" smtClean="0">
                <a:solidFill>
                  <a:srgbClr val="333333"/>
                </a:solidFill>
                <a:latin typeface="Calibri" pitchFamily="34" charset="0"/>
              </a:rPr>
              <a:t>, persoane cu</a:t>
            </a:r>
            <a:r>
              <a:rPr lang="vi-VN" sz="1700" dirty="0" smtClean="0">
                <a:solidFill>
                  <a:srgbClr val="333333"/>
                </a:solidFill>
                <a:latin typeface="Calibri" pitchFamily="34" charset="0"/>
              </a:rPr>
              <a:t> dizabilit</a:t>
            </a:r>
            <a:r>
              <a:rPr lang="ro-RO" sz="1700" dirty="0" smtClean="0">
                <a:solidFill>
                  <a:srgbClr val="333333"/>
                </a:solidFill>
                <a:latin typeface="Calibri" pitchFamily="34" charset="0"/>
              </a:rPr>
              <a:t>ăți etc)</a:t>
            </a:r>
            <a:endParaRPr lang="ro-RO" sz="1700" dirty="0" smtClean="0">
              <a:latin typeface="Calibri" pitchFamily="34" charset="0"/>
            </a:endParaRPr>
          </a:p>
          <a:p>
            <a:pPr fontAlgn="base">
              <a:buNone/>
            </a:pPr>
            <a:r>
              <a:rPr lang="ro-RO" sz="1600" dirty="0" smtClean="0">
                <a:solidFill>
                  <a:srgbClr val="000000"/>
                </a:solidFill>
              </a:rPr>
              <a:t>       Până în prezent, în România au accesat finanțarea Progress  Banca Transilvania și 3 IFN-uri: FAER, Patria Credit, Vitas România (România aproape a atins limita de 20 mil. Euro alocare pe care o poate primi din program)</a:t>
            </a:r>
          </a:p>
          <a:p>
            <a:pPr fontAlgn="base">
              <a:buNone/>
            </a:pPr>
            <a:endParaRPr lang="ro-RO" sz="1600" dirty="0" smtClean="0">
              <a:solidFill>
                <a:srgbClr val="000000"/>
              </a:solidFill>
            </a:endParaRPr>
          </a:p>
          <a:p>
            <a:pPr fontAlgn="base">
              <a:buNone/>
            </a:pPr>
            <a:r>
              <a:rPr lang="ro-RO" sz="1600" dirty="0" smtClean="0">
                <a:solidFill>
                  <a:srgbClr val="000000"/>
                </a:solidFill>
              </a:rPr>
              <a:t>       </a:t>
            </a:r>
            <a:r>
              <a:rPr lang="ro-RO" sz="1600" b="1" dirty="0" smtClean="0">
                <a:solidFill>
                  <a:schemeClr val="accent6">
                    <a:lumMod val="75000"/>
                  </a:schemeClr>
                </a:solidFill>
              </a:rPr>
              <a:t>Procentul beneficiarilor romi în portofoliu?</a:t>
            </a:r>
          </a:p>
          <a:p>
            <a:pPr fontAlgn="base">
              <a:buNone/>
            </a:pPr>
            <a:endParaRPr lang="ro-RO" sz="1600" dirty="0" smtClean="0"/>
          </a:p>
          <a:p>
            <a:pPr fontAlgn="base">
              <a:buNone/>
            </a:pPr>
            <a:r>
              <a:rPr lang="ro-RO" sz="1600" b="1" dirty="0" smtClean="0"/>
              <a:t>       Fondul Jasmine</a:t>
            </a:r>
            <a:r>
              <a:rPr lang="ro-RO" sz="1600" dirty="0" smtClean="0"/>
              <a:t> (asistență tehnică pentru instituții de microcreditare)</a:t>
            </a:r>
          </a:p>
          <a:p>
            <a:pPr fontAlgn="base">
              <a:buNone/>
            </a:pPr>
            <a:endParaRPr lang="ro-RO" sz="1600" dirty="0" smtClean="0"/>
          </a:p>
          <a:p>
            <a:pPr fontAlgn="base">
              <a:buNone/>
            </a:pPr>
            <a:r>
              <a:rPr lang="ro-RO" sz="1600" b="1" dirty="0" smtClean="0"/>
              <a:t>        Fondul Jeremie </a:t>
            </a:r>
            <a:r>
              <a:rPr lang="ro-RO" sz="1600" dirty="0" smtClean="0"/>
              <a:t>(ajută SM să folosească fondurile structurale – POSCCE în Ro pe 2007-2013 – în crearea de instrumente financiare revolving – fonduri de creditare, garantare, fonduri de capital de risc, pentru a sprijini întreprinderi mici și foarte mici). În Ro, accesat de bănci pentru garantare și în configurarea unui </a:t>
            </a:r>
            <a:r>
              <a:rPr lang="ro-RO" sz="1600" b="1" dirty="0" smtClean="0"/>
              <a:t>fond de capital de risc</a:t>
            </a:r>
            <a:r>
              <a:rPr lang="ro-RO" sz="1600" dirty="0" smtClean="0"/>
              <a:t>.</a:t>
            </a:r>
          </a:p>
          <a:p>
            <a:pPr fontAlgn="base">
              <a:buNone/>
            </a:pPr>
            <a:endParaRPr lang="ro-RO" sz="1800" b="1" dirty="0" smtClean="0"/>
          </a:p>
          <a:p>
            <a:pPr fontAlgn="base">
              <a:buNone/>
            </a:pPr>
            <a:endParaRPr lang="ro-RO" sz="1800" b="1" dirty="0" smtClean="0"/>
          </a:p>
          <a:p>
            <a:pPr fontAlgn="base">
              <a:buNone/>
            </a:pPr>
            <a:endParaRPr lang="ro-RO" sz="1800" b="1" dirty="0" smtClean="0"/>
          </a:p>
          <a:p>
            <a:pPr fontAlgn="base">
              <a:buNone/>
            </a:pPr>
            <a:endParaRPr lang="ro-RO" sz="18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lvl="0"/>
            <a:r>
              <a:rPr lang="ro-RO" sz="3000" dirty="0" smtClean="0">
                <a:latin typeface="+mn-lt"/>
              </a:rPr>
              <a:t/>
            </a:r>
            <a:br>
              <a:rPr lang="ro-RO" sz="3000" dirty="0" smtClean="0">
                <a:latin typeface="+mn-lt"/>
              </a:rPr>
            </a:br>
            <a:r>
              <a:rPr lang="ro-RO" sz="3000" dirty="0">
                <a:latin typeface="+mn-lt"/>
              </a:rPr>
              <a:t/>
            </a:r>
            <a:br>
              <a:rPr lang="ro-RO" sz="3000" dirty="0">
                <a:latin typeface="+mn-lt"/>
              </a:rPr>
            </a:br>
            <a:r>
              <a:rPr lang="ro-RO" sz="2800" dirty="0" smtClean="0"/>
              <a:t>Instrumente financiare din fonduri structurale+fonduri naționale</a:t>
            </a:r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ro-RO" sz="3000" dirty="0" smtClean="0">
                <a:latin typeface="Calibri" pitchFamily="34" charset="0"/>
                <a:cs typeface="Calibri" pitchFamily="34" charset="0"/>
              </a:rPr>
              <a:t/>
            </a:r>
            <a:br>
              <a:rPr lang="ro-RO" sz="3000" dirty="0" smtClean="0">
                <a:latin typeface="Calibri" pitchFamily="34" charset="0"/>
                <a:cs typeface="Calibri" pitchFamily="34" charset="0"/>
              </a:rPr>
            </a:br>
            <a:endParaRPr lang="ro-RO" sz="300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8291264" cy="4997152"/>
          </a:xfrm>
        </p:spPr>
        <p:txBody>
          <a:bodyPr>
            <a:normAutofit/>
          </a:bodyPr>
          <a:lstStyle/>
          <a:p>
            <a:pPr marL="342900" lvl="1" indent="-342900">
              <a:buNone/>
            </a:pPr>
            <a:r>
              <a:rPr lang="ro-RO" sz="1600" b="1" dirty="0" smtClean="0"/>
              <a:t>Pe 2014-2020 toate AM-urile își pot configura instrumente financiare </a:t>
            </a:r>
          </a:p>
          <a:p>
            <a:r>
              <a:rPr lang="ro-RO" sz="1600" dirty="0" smtClean="0"/>
              <a:t>România are la dispoziție 420 mil Eur. </a:t>
            </a:r>
            <a:endParaRPr lang="en-US" sz="1600" dirty="0" smtClean="0"/>
          </a:p>
          <a:p>
            <a:r>
              <a:rPr lang="ro-RO" sz="1600" dirty="0" smtClean="0"/>
              <a:t>Pe FSE (POCU) – fond de creditare in valoare de 120 mil Euro cu dobândă bonificată </a:t>
            </a:r>
          </a:p>
          <a:p>
            <a:r>
              <a:rPr lang="ro-RO" sz="1600" dirty="0" smtClean="0"/>
              <a:t>Pe FEADR (PNDR) – fond de garantare+creditare cu partajarea riscului în valoare de 90 mil Euro</a:t>
            </a:r>
            <a:endParaRPr lang="en-US" sz="1600" dirty="0" smtClean="0"/>
          </a:p>
          <a:p>
            <a:pPr marL="342900" lvl="1" indent="-342900">
              <a:buFont typeface="Arial" pitchFamily="34" charset="0"/>
              <a:buChar char="•"/>
            </a:pPr>
            <a:endParaRPr lang="ro-RO" b="1" dirty="0" smtClean="0"/>
          </a:p>
          <a:p>
            <a:pPr marL="342900" lvl="1" indent="-342900">
              <a:buNone/>
            </a:pPr>
            <a:endParaRPr lang="en-US" dirty="0" smtClean="0"/>
          </a:p>
          <a:p>
            <a:endParaRPr lang="ro-RO" dirty="0" smtClean="0"/>
          </a:p>
          <a:p>
            <a:pPr fontAlgn="base">
              <a:buNone/>
            </a:pPr>
            <a:endParaRPr lang="ro-RO" sz="1800" b="1" dirty="0" smtClean="0"/>
          </a:p>
          <a:p>
            <a:pPr fontAlgn="base">
              <a:buNone/>
            </a:pPr>
            <a:endParaRPr lang="ro-RO" sz="1800" b="1" dirty="0" smtClean="0"/>
          </a:p>
          <a:p>
            <a:pPr fontAlgn="base">
              <a:buNone/>
            </a:pPr>
            <a:endParaRPr lang="ro-RO" sz="1800" b="1" dirty="0" smtClean="0"/>
          </a:p>
          <a:p>
            <a:pPr fontAlgn="base">
              <a:buNone/>
            </a:pPr>
            <a:r>
              <a:rPr lang="fr-BE" sz="1400" b="1" dirty="0" err="1" smtClean="0"/>
              <a:t>Departamentul</a:t>
            </a:r>
            <a:r>
              <a:rPr lang="ro-RO" sz="1400" b="1" dirty="0" smtClean="0"/>
              <a:t> </a:t>
            </a:r>
            <a:r>
              <a:rPr lang="fr-BE" sz="1400" b="1" dirty="0" err="1" smtClean="0"/>
              <a:t>pentru</a:t>
            </a:r>
            <a:r>
              <a:rPr lang="fr-BE" sz="1400" b="1" dirty="0" smtClean="0"/>
              <a:t> IMM </a:t>
            </a:r>
            <a:r>
              <a:rPr lang="fr-BE" sz="1400" b="1" dirty="0" err="1" smtClean="0"/>
              <a:t>preg</a:t>
            </a:r>
            <a:r>
              <a:rPr lang="ro-RO" sz="1400" b="1" dirty="0" smtClean="0"/>
              <a:t>ă</a:t>
            </a:r>
            <a:r>
              <a:rPr lang="fr-BE" sz="1400" b="1" dirty="0" smtClean="0"/>
              <a:t>te</a:t>
            </a:r>
            <a:r>
              <a:rPr lang="ro-RO" sz="1400" b="1" dirty="0" smtClean="0"/>
              <a:t>ș</a:t>
            </a:r>
            <a:r>
              <a:rPr lang="fr-BE" sz="1400" b="1" dirty="0" smtClean="0"/>
              <a:t>te</a:t>
            </a:r>
            <a:r>
              <a:rPr lang="ro-RO" sz="1400" b="1" dirty="0" smtClean="0"/>
              <a:t> </a:t>
            </a:r>
            <a:r>
              <a:rPr lang="fr-BE" sz="1400" b="1" dirty="0" err="1" smtClean="0"/>
              <a:t>pentru</a:t>
            </a:r>
            <a:r>
              <a:rPr lang="fr-BE" sz="1400" b="1" dirty="0" smtClean="0"/>
              <a:t> </a:t>
            </a:r>
            <a:r>
              <a:rPr lang="fr-BE" sz="1400" b="1" dirty="0" err="1" smtClean="0"/>
              <a:t>anul</a:t>
            </a:r>
            <a:r>
              <a:rPr lang="fr-BE" sz="1400" b="1" dirty="0" smtClean="0"/>
              <a:t> 2015 un Program </a:t>
            </a:r>
            <a:r>
              <a:rPr lang="fr-BE" sz="1400" b="1" dirty="0" err="1" smtClean="0"/>
              <a:t>pentru</a:t>
            </a:r>
            <a:r>
              <a:rPr lang="ro-RO" sz="1400" b="1" dirty="0" smtClean="0"/>
              <a:t> </a:t>
            </a:r>
            <a:r>
              <a:rPr lang="fr-BE" sz="1400" b="1" dirty="0" err="1" smtClean="0"/>
              <a:t>stimularea</a:t>
            </a:r>
            <a:endParaRPr lang="ro-RO" sz="1400" b="1" dirty="0" smtClean="0"/>
          </a:p>
          <a:p>
            <a:pPr fontAlgn="base">
              <a:buNone/>
            </a:pPr>
            <a:r>
              <a:rPr lang="ro-RO" sz="1400" b="1" dirty="0" smtClean="0"/>
              <a:t>î</a:t>
            </a:r>
            <a:r>
              <a:rPr lang="fr-BE" sz="1400" b="1" dirty="0" err="1" smtClean="0"/>
              <a:t>nfiin</a:t>
            </a:r>
            <a:r>
              <a:rPr lang="ro-RO" sz="1400" b="1" dirty="0" smtClean="0"/>
              <a:t>ță</a:t>
            </a:r>
            <a:r>
              <a:rPr lang="fr-BE" sz="1400" b="1" dirty="0" err="1" smtClean="0"/>
              <a:t>rii</a:t>
            </a:r>
            <a:r>
              <a:rPr lang="ro-RO" sz="1400" b="1" dirty="0" smtClean="0"/>
              <a:t> ș</a:t>
            </a:r>
            <a:r>
              <a:rPr lang="fr-BE" sz="1400" b="1" dirty="0" smtClean="0"/>
              <a:t>i</a:t>
            </a:r>
            <a:r>
              <a:rPr lang="ro-RO" sz="1400" b="1" dirty="0" smtClean="0"/>
              <a:t> </a:t>
            </a:r>
            <a:r>
              <a:rPr lang="fr-BE" sz="1400" b="1" dirty="0" err="1" smtClean="0"/>
              <a:t>dezvolt</a:t>
            </a:r>
            <a:r>
              <a:rPr lang="ro-RO" sz="1400" b="1" dirty="0" smtClean="0"/>
              <a:t>ă</a:t>
            </a:r>
            <a:r>
              <a:rPr lang="fr-BE" sz="1400" b="1" dirty="0" err="1" smtClean="0"/>
              <a:t>rii</a:t>
            </a:r>
            <a:r>
              <a:rPr lang="ro-RO" sz="1400" b="1" dirty="0" smtClean="0"/>
              <a:t> </a:t>
            </a:r>
            <a:r>
              <a:rPr lang="fr-BE" sz="1400" b="1" dirty="0" smtClean="0"/>
              <a:t>micro</a:t>
            </a:r>
            <a:r>
              <a:rPr lang="ro-RO" sz="1400" b="1" dirty="0" smtClean="0"/>
              <a:t>î</a:t>
            </a:r>
            <a:r>
              <a:rPr lang="fr-BE" sz="1400" b="1" dirty="0" err="1" smtClean="0"/>
              <a:t>ntreprinderilor</a:t>
            </a:r>
            <a:r>
              <a:rPr lang="fr-BE" sz="1400" b="1" dirty="0" smtClean="0"/>
              <a:t> </a:t>
            </a:r>
            <a:r>
              <a:rPr lang="fr-BE" sz="1400" b="1" dirty="0" err="1" smtClean="0"/>
              <a:t>din</a:t>
            </a:r>
            <a:r>
              <a:rPr lang="fr-BE" sz="1400" b="1" dirty="0" smtClean="0"/>
              <a:t> </a:t>
            </a:r>
            <a:r>
              <a:rPr lang="fr-BE" sz="1400" b="1" dirty="0" err="1" smtClean="0"/>
              <a:t>sfera</a:t>
            </a:r>
            <a:r>
              <a:rPr lang="ro-RO" sz="1400" b="1" dirty="0" smtClean="0"/>
              <a:t> </a:t>
            </a:r>
            <a:r>
              <a:rPr lang="fr-BE" sz="1400" b="1" dirty="0" err="1" smtClean="0"/>
              <a:t>economiei</a:t>
            </a:r>
            <a:r>
              <a:rPr lang="ro-RO" sz="1400" b="1" dirty="0" smtClean="0"/>
              <a:t> </a:t>
            </a:r>
            <a:r>
              <a:rPr lang="fr-BE" sz="1400" b="1" dirty="0" smtClean="0"/>
              <a:t>sociale</a:t>
            </a:r>
            <a:endParaRPr lang="ro-RO" sz="1400" b="1" dirty="0" smtClean="0"/>
          </a:p>
          <a:p>
            <a:pPr fontAlgn="base">
              <a:buNone/>
            </a:pPr>
            <a:r>
              <a:rPr lang="ro-RO" sz="1400" b="1" dirty="0" smtClean="0"/>
              <a:t>-minim PFA, II *amendamente propuse de IES – definirea persoanelor defavorizate?</a:t>
            </a:r>
          </a:p>
          <a:p>
            <a:pPr fontAlgn="base">
              <a:buNone/>
            </a:pPr>
            <a:r>
              <a:rPr lang="ro-RO" sz="1400" b="1" i="1" dirty="0" smtClean="0">
                <a:solidFill>
                  <a:schemeClr val="accent6">
                    <a:lumMod val="75000"/>
                  </a:schemeClr>
                </a:solidFill>
              </a:rPr>
              <a:t>au cel  mult 2 ani de la înregistrarea la Registrul Comerţului</a:t>
            </a:r>
            <a:r>
              <a:rPr lang="fr-FR" sz="1400" b="1" i="1" dirty="0" smtClean="0">
                <a:solidFill>
                  <a:schemeClr val="accent6">
                    <a:lumMod val="75000"/>
                  </a:schemeClr>
                </a:solidFill>
              </a:rPr>
              <a:t> la </a:t>
            </a:r>
            <a:r>
              <a:rPr lang="ro-RO" sz="1400" b="1" i="1" dirty="0" smtClean="0">
                <a:solidFill>
                  <a:schemeClr val="accent6">
                    <a:lumMod val="75000"/>
                  </a:schemeClr>
                </a:solidFill>
              </a:rPr>
              <a:t> data înscrierii în Program ??</a:t>
            </a:r>
            <a:endParaRPr lang="en-US" sz="1400" b="1" i="1" dirty="0" smtClean="0">
              <a:solidFill>
                <a:schemeClr val="accent6">
                  <a:lumMod val="75000"/>
                </a:schemeClr>
              </a:solidFill>
            </a:endParaRPr>
          </a:p>
          <a:p>
            <a:pPr fontAlgn="base">
              <a:buNone/>
            </a:pPr>
            <a:endParaRPr lang="ro-RO" sz="1800" b="1" dirty="0" smtClean="0"/>
          </a:p>
        </p:txBody>
      </p:sp>
      <p:pic>
        <p:nvPicPr>
          <p:cNvPr id="2052" name="Picture 4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43608" y="2996952"/>
            <a:ext cx="7128792" cy="22372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o-RO" sz="3000" dirty="0" smtClean="0">
                <a:latin typeface="+mn-lt"/>
              </a:rPr>
              <a:t/>
            </a:r>
            <a:br>
              <a:rPr lang="ro-RO" sz="3000" dirty="0" smtClean="0">
                <a:latin typeface="+mn-lt"/>
              </a:rPr>
            </a:br>
            <a:r>
              <a:rPr lang="ro-RO" sz="3000" dirty="0">
                <a:latin typeface="+mn-lt"/>
              </a:rPr>
              <a:t/>
            </a:r>
            <a:br>
              <a:rPr lang="ro-RO" sz="3000" dirty="0">
                <a:latin typeface="+mn-lt"/>
              </a:rPr>
            </a:br>
            <a:r>
              <a:rPr lang="ro-RO" sz="3000" dirty="0" smtClean="0">
                <a:latin typeface="+mn-lt"/>
              </a:rPr>
              <a:t/>
            </a:r>
            <a:br>
              <a:rPr lang="ro-RO" sz="3000" dirty="0" smtClean="0">
                <a:latin typeface="+mn-lt"/>
              </a:rPr>
            </a:br>
            <a:r>
              <a:rPr lang="ro-RO" sz="2800" dirty="0" smtClean="0"/>
              <a:t>Microfinanțarea pentru antreprenori romi - modele de bună practică în Europa (I)</a:t>
            </a: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ro-RO" sz="3000" dirty="0" smtClean="0">
                <a:latin typeface="Calibri" pitchFamily="34" charset="0"/>
                <a:cs typeface="Calibri" pitchFamily="34" charset="0"/>
              </a:rPr>
              <a:t/>
            </a:r>
            <a:br>
              <a:rPr lang="ro-RO" sz="3000" dirty="0" smtClean="0">
                <a:latin typeface="Calibri" pitchFamily="34" charset="0"/>
                <a:cs typeface="Calibri" pitchFamily="34" charset="0"/>
              </a:rPr>
            </a:br>
            <a:endParaRPr lang="ro-RO" sz="300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8291264" cy="4997152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o-RO" sz="1800" b="1" dirty="0" smtClean="0"/>
              <a:t>Kiutprogram, Fundația Polgar  (Ungaria)</a:t>
            </a:r>
            <a:endParaRPr lang="en-US" sz="1800" b="1" dirty="0" smtClean="0"/>
          </a:p>
          <a:p>
            <a:pPr>
              <a:buNone/>
            </a:pPr>
            <a:r>
              <a:rPr lang="ro-RO" sz="1800" dirty="0" smtClean="0"/>
              <a:t>-bazat pe modelul lui Muhammad Yunus, Grameen Bank: împrumuturi de grup (5 membri), pe durata de 1 an, rambursări săptămânale;</a:t>
            </a:r>
          </a:p>
          <a:p>
            <a:pPr>
              <a:buNone/>
            </a:pPr>
            <a:r>
              <a:rPr lang="ro-RO" sz="1800" dirty="0" smtClean="0"/>
              <a:t>-împrumuturile au fost acordate în mod oficial de Raiffeisen Bank, iar fundația (printr-un ONG creat special) a administrat împrumuturile: a pregătit agenții de teren, a trainuit clienții, a pregătit documentația de credit și a depus-o la instituția de credit, s-a ocupat de monitorizarea și evaluarea programului</a:t>
            </a:r>
            <a:endParaRPr lang="en-US" sz="1800" dirty="0" smtClean="0"/>
          </a:p>
          <a:p>
            <a:pPr>
              <a:buNone/>
            </a:pPr>
            <a:r>
              <a:rPr lang="ro-RO" sz="1800" dirty="0" smtClean="0"/>
              <a:t>-valoarea medie a microcreditului a fost de 1800 de Euro, au fost acortdate 138 de microcredite</a:t>
            </a:r>
            <a:endParaRPr lang="en-US" sz="1800" dirty="0" smtClean="0"/>
          </a:p>
          <a:p>
            <a:pPr>
              <a:buNone/>
            </a:pPr>
            <a:r>
              <a:rPr lang="ro-RO" sz="1800" dirty="0" smtClean="0"/>
              <a:t>-rată de succes de 75%</a:t>
            </a:r>
          </a:p>
          <a:p>
            <a:pPr>
              <a:buNone/>
            </a:pPr>
            <a:endParaRPr lang="ro-RO" sz="1800" dirty="0" smtClean="0"/>
          </a:p>
          <a:p>
            <a:pPr lvl="0">
              <a:buNone/>
            </a:pPr>
            <a:r>
              <a:rPr lang="ro-RO" sz="1800" b="1" dirty="0" smtClean="0"/>
              <a:t>Partneri Shqiptar në Mikrokredi (PSHM) (Albania) </a:t>
            </a:r>
          </a:p>
          <a:p>
            <a:pPr lvl="0">
              <a:buNone/>
            </a:pPr>
            <a:r>
              <a:rPr lang="ro-RO" sz="1800" dirty="0" smtClean="0"/>
              <a:t>-a oferit antreprenorilor romi împrumuri între $100-50.000 pentru micile lor afaceri. PSHM acordă împrumuturi pe baza actului de identitate. Pentru ca aplicația săfie eligibila, afacerea nu trebuie neapărat să fie înregistrată, însă trebuie să se dovedească o sursă de venit. </a:t>
            </a:r>
          </a:p>
          <a:p>
            <a:pPr lvl="0">
              <a:buNone/>
            </a:pPr>
            <a:r>
              <a:rPr lang="ro-RO" sz="1800" dirty="0" smtClean="0"/>
              <a:t>-11% din banii acordati de catre PSHM (870 imprumuturi) au fost acordași antreprenorilor romi cu o valoare totală de $400.000. </a:t>
            </a:r>
          </a:p>
          <a:p>
            <a:pPr lvl="0">
              <a:buNone/>
            </a:pPr>
            <a:r>
              <a:rPr lang="ro-RO" sz="1800" dirty="0" smtClean="0"/>
              <a:t>-PSHM a oferit bonusuri angajaților care erau dispuși să lucreze cu beneficiarii romi</a:t>
            </a:r>
            <a:endParaRPr lang="en-US" sz="1800" dirty="0" smtClean="0"/>
          </a:p>
          <a:p>
            <a:pPr>
              <a:buNone/>
            </a:pPr>
            <a:endParaRPr lang="en-US" sz="1800" dirty="0" smtClean="0"/>
          </a:p>
          <a:p>
            <a:pPr fontAlgn="base">
              <a:buNone/>
            </a:pPr>
            <a:endParaRPr lang="ro-RO" sz="18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o-RO" sz="3000" dirty="0" smtClean="0">
                <a:latin typeface="+mn-lt"/>
              </a:rPr>
              <a:t/>
            </a:r>
            <a:br>
              <a:rPr lang="ro-RO" sz="3000" dirty="0" smtClean="0">
                <a:latin typeface="+mn-lt"/>
              </a:rPr>
            </a:br>
            <a:r>
              <a:rPr lang="ro-RO" sz="3000" dirty="0">
                <a:latin typeface="+mn-lt"/>
              </a:rPr>
              <a:t/>
            </a:r>
            <a:br>
              <a:rPr lang="ro-RO" sz="3000" dirty="0">
                <a:latin typeface="+mn-lt"/>
              </a:rPr>
            </a:br>
            <a:r>
              <a:rPr lang="ro-RO" sz="3000" dirty="0" smtClean="0">
                <a:latin typeface="+mn-lt"/>
              </a:rPr>
              <a:t/>
            </a:r>
            <a:br>
              <a:rPr lang="ro-RO" sz="3000" dirty="0" smtClean="0">
                <a:latin typeface="+mn-lt"/>
              </a:rPr>
            </a:br>
            <a:r>
              <a:rPr lang="ro-RO" sz="2800" dirty="0" smtClean="0"/>
              <a:t>Microfinanțarea pentru antreprenori romi - modele de bună practică în Europa (II)</a:t>
            </a: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ro-RO" sz="3000" dirty="0" smtClean="0">
                <a:latin typeface="Calibri" pitchFamily="34" charset="0"/>
                <a:cs typeface="Calibri" pitchFamily="34" charset="0"/>
              </a:rPr>
              <a:t/>
            </a:r>
            <a:br>
              <a:rPr lang="ro-RO" sz="3000" dirty="0" smtClean="0">
                <a:latin typeface="Calibri" pitchFamily="34" charset="0"/>
                <a:cs typeface="Calibri" pitchFamily="34" charset="0"/>
              </a:rPr>
            </a:br>
            <a:endParaRPr lang="ro-RO" sz="300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8291264" cy="4997152"/>
          </a:xfrm>
        </p:spPr>
        <p:txBody>
          <a:bodyPr>
            <a:normAutofit/>
          </a:bodyPr>
          <a:lstStyle/>
          <a:p>
            <a:pPr lvl="0">
              <a:buNone/>
            </a:pPr>
            <a:r>
              <a:rPr lang="ro-RO" sz="1800" b="1" dirty="0" smtClean="0"/>
              <a:t>Integro (Bulgaria) </a:t>
            </a:r>
          </a:p>
          <a:p>
            <a:pPr lvl="0">
              <a:buNone/>
            </a:pPr>
            <a:r>
              <a:rPr lang="ro-RO" sz="1800" dirty="0" smtClean="0"/>
              <a:t>-lucrează în 5 comunități roma din mediul rural și acordă împrumuturi pentru familiile cu mici ferme de oi și cai; </a:t>
            </a:r>
          </a:p>
          <a:p>
            <a:pPr lvl="0">
              <a:buNone/>
            </a:pPr>
            <a:endParaRPr lang="en-US" sz="1800" dirty="0" smtClean="0"/>
          </a:p>
          <a:p>
            <a:pPr lvl="0">
              <a:buNone/>
            </a:pPr>
            <a:r>
              <a:rPr lang="ro-RO" sz="1800" b="1" dirty="0" smtClean="0"/>
              <a:t>Creating Effective Grassroots Allternatives Foundation – CEGA (Bulgaria) </a:t>
            </a:r>
          </a:p>
          <a:p>
            <a:pPr lvl="0">
              <a:buNone/>
            </a:pPr>
            <a:r>
              <a:rPr lang="ro-RO" sz="1800" dirty="0" smtClean="0"/>
              <a:t>-pe parcursul a 2 ani, 21 de familii au achizitionat 14.5 hectare de pamant. Valoarea creditului a variat între $500 și $2500, toate familiile au rambursat împrumutul obținut. </a:t>
            </a:r>
            <a:endParaRPr lang="en-US" sz="1800" dirty="0" smtClean="0"/>
          </a:p>
          <a:p>
            <a:pPr>
              <a:buNone/>
            </a:pPr>
            <a:r>
              <a:rPr lang="ro-RO" sz="1800" i="1" dirty="0" smtClean="0"/>
              <a:t> </a:t>
            </a:r>
            <a:endParaRPr lang="ro-RO" sz="1800" dirty="0" smtClean="0"/>
          </a:p>
          <a:p>
            <a:pPr>
              <a:buNone/>
            </a:pPr>
            <a:r>
              <a:rPr lang="ro-RO" sz="1800" b="1" dirty="0" smtClean="0"/>
              <a:t>IFN Horizonti  (Macedonia) </a:t>
            </a:r>
            <a:r>
              <a:rPr lang="ro-RO" sz="1800" dirty="0" smtClean="0"/>
              <a:t>acordă împrumuturi femeilor care activează încomerț, producție la scară mică, servicii și afaceri de familie. Horizonti a acordat 9,703 împrumuturi, dintre care 5000 au fost către femei de etnie romă. </a:t>
            </a:r>
            <a:endParaRPr lang="en-US" sz="1800" dirty="0" smtClean="0"/>
          </a:p>
          <a:p>
            <a:pPr>
              <a:buNone/>
            </a:pPr>
            <a:endParaRPr lang="en-US" sz="1800" dirty="0" smtClean="0"/>
          </a:p>
          <a:p>
            <a:pPr fontAlgn="base">
              <a:buNone/>
            </a:pPr>
            <a:endParaRPr lang="ro-RO" sz="18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1516</TotalTime>
  <Words>1013</Words>
  <Application>Microsoft Office PowerPoint</Application>
  <PresentationFormat>On-screen Show (4:3)</PresentationFormat>
  <Paragraphs>140</Paragraphs>
  <Slides>13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   Antreprenoriatul romilor in Romania  Cercetare privind elaborarea unui instrument financiar care să faciliteze accesul micilor intreprinzători de etnie roma din România la microcreditare                                                                                             5 Decembrie 2014 </vt:lpstr>
      <vt:lpstr>Despre proiect</vt:lpstr>
      <vt:lpstr>De la ce am pornit. Rezultate preliminare</vt:lpstr>
      <vt:lpstr>  Cadrul european de finanțări pentru IMM-uri – grupuri vulnerabile, întreprinderi sociale în 2014-2020 (I)  </vt:lpstr>
      <vt:lpstr>  Cadrul european de finanțări pentru IMM-uri – grupuri vulnerabile, întreprinderi sociale în 2014-2020 (II)  </vt:lpstr>
      <vt:lpstr>  Cadrul european de finanțări pentru IMM-uri – grupuri vulnerabile, întreprinderi sociale în 2014-2020 (III)  </vt:lpstr>
      <vt:lpstr>  Instrumente financiare din fonduri structurale+fonduri naționale  </vt:lpstr>
      <vt:lpstr>   Microfinanțarea pentru antreprenori romi - modele de bună practică în Europa (I)   </vt:lpstr>
      <vt:lpstr>   Microfinanțarea pentru antreprenori romi - modele de bună practică în Europa (II)   </vt:lpstr>
      <vt:lpstr>   Vehicule de microfinanțare în România    </vt:lpstr>
      <vt:lpstr>   Posibile soluții de politici publice/instrumente financiare în România    </vt:lpstr>
      <vt:lpstr>Teme de discuție/reflecție</vt:lpstr>
      <vt:lpstr>Slide 13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Alexandra</dc:creator>
  <cp:lastModifiedBy>alex</cp:lastModifiedBy>
  <cp:revision>147</cp:revision>
  <dcterms:created xsi:type="dcterms:W3CDTF">2012-11-13T20:39:10Z</dcterms:created>
  <dcterms:modified xsi:type="dcterms:W3CDTF">2014-12-23T15:37:17Z</dcterms:modified>
</cp:coreProperties>
</file>