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68" r:id="rId2"/>
    <p:sldId id="259" r:id="rId3"/>
    <p:sldId id="269" r:id="rId4"/>
    <p:sldId id="270" r:id="rId5"/>
    <p:sldId id="258" r:id="rId6"/>
    <p:sldId id="271" r:id="rId7"/>
    <p:sldId id="272" r:id="rId8"/>
    <p:sldId id="273" r:id="rId9"/>
    <p:sldId id="274" r:id="rId10"/>
    <p:sldId id="260" r:id="rId11"/>
    <p:sldId id="275" r:id="rId12"/>
    <p:sldId id="265" r:id="rId13"/>
    <p:sldId id="266" r:id="rId14"/>
    <p:sldId id="279" r:id="rId15"/>
    <p:sldId id="262" r:id="rId16"/>
    <p:sldId id="263" r:id="rId17"/>
    <p:sldId id="280" r:id="rId18"/>
    <p:sldId id="261" r:id="rId19"/>
    <p:sldId id="264" r:id="rId20"/>
    <p:sldId id="282" r:id="rId21"/>
    <p:sldId id="284" r:id="rId22"/>
    <p:sldId id="283" r:id="rId23"/>
    <p:sldId id="278" r:id="rId24"/>
    <p:sldId id="281" r:id="rId25"/>
    <p:sldId id="277" r:id="rId26"/>
    <p:sldId id="256" r:id="rId27"/>
  </p:sldIdLst>
  <p:sldSz cx="16257588" cy="10158413"/>
  <p:notesSz cx="6858000" cy="9144000"/>
  <p:defaultTextStyle>
    <a:defPPr>
      <a:defRPr lang="en-US"/>
    </a:defPPr>
    <a:lvl1pPr marL="0" algn="l" defTabSz="812764" rtl="0" eaLnBrk="1" latinLnBrk="0" hangingPunct="1">
      <a:defRPr sz="3200" kern="1200">
        <a:solidFill>
          <a:schemeClr val="tx1"/>
        </a:solidFill>
        <a:latin typeface="+mn-lt"/>
        <a:ea typeface="+mn-ea"/>
        <a:cs typeface="+mn-cs"/>
      </a:defRPr>
    </a:lvl1pPr>
    <a:lvl2pPr marL="812764" algn="l" defTabSz="812764" rtl="0" eaLnBrk="1" latinLnBrk="0" hangingPunct="1">
      <a:defRPr sz="3200" kern="1200">
        <a:solidFill>
          <a:schemeClr val="tx1"/>
        </a:solidFill>
        <a:latin typeface="+mn-lt"/>
        <a:ea typeface="+mn-ea"/>
        <a:cs typeface="+mn-cs"/>
      </a:defRPr>
    </a:lvl2pPr>
    <a:lvl3pPr marL="1625529" algn="l" defTabSz="812764" rtl="0" eaLnBrk="1" latinLnBrk="0" hangingPunct="1">
      <a:defRPr sz="3200" kern="1200">
        <a:solidFill>
          <a:schemeClr val="tx1"/>
        </a:solidFill>
        <a:latin typeface="+mn-lt"/>
        <a:ea typeface="+mn-ea"/>
        <a:cs typeface="+mn-cs"/>
      </a:defRPr>
    </a:lvl3pPr>
    <a:lvl4pPr marL="2438293" algn="l" defTabSz="812764" rtl="0" eaLnBrk="1" latinLnBrk="0" hangingPunct="1">
      <a:defRPr sz="3200" kern="1200">
        <a:solidFill>
          <a:schemeClr val="tx1"/>
        </a:solidFill>
        <a:latin typeface="+mn-lt"/>
        <a:ea typeface="+mn-ea"/>
        <a:cs typeface="+mn-cs"/>
      </a:defRPr>
    </a:lvl4pPr>
    <a:lvl5pPr marL="3251058" algn="l" defTabSz="812764" rtl="0" eaLnBrk="1" latinLnBrk="0" hangingPunct="1">
      <a:defRPr sz="3200" kern="1200">
        <a:solidFill>
          <a:schemeClr val="tx1"/>
        </a:solidFill>
        <a:latin typeface="+mn-lt"/>
        <a:ea typeface="+mn-ea"/>
        <a:cs typeface="+mn-cs"/>
      </a:defRPr>
    </a:lvl5pPr>
    <a:lvl6pPr marL="4063822" algn="l" defTabSz="812764" rtl="0" eaLnBrk="1" latinLnBrk="0" hangingPunct="1">
      <a:defRPr sz="3200" kern="1200">
        <a:solidFill>
          <a:schemeClr val="tx1"/>
        </a:solidFill>
        <a:latin typeface="+mn-lt"/>
        <a:ea typeface="+mn-ea"/>
        <a:cs typeface="+mn-cs"/>
      </a:defRPr>
    </a:lvl6pPr>
    <a:lvl7pPr marL="4876587" algn="l" defTabSz="812764" rtl="0" eaLnBrk="1" latinLnBrk="0" hangingPunct="1">
      <a:defRPr sz="3200" kern="1200">
        <a:solidFill>
          <a:schemeClr val="tx1"/>
        </a:solidFill>
        <a:latin typeface="+mn-lt"/>
        <a:ea typeface="+mn-ea"/>
        <a:cs typeface="+mn-cs"/>
      </a:defRPr>
    </a:lvl7pPr>
    <a:lvl8pPr marL="5689351" algn="l" defTabSz="812764" rtl="0" eaLnBrk="1" latinLnBrk="0" hangingPunct="1">
      <a:defRPr sz="3200" kern="1200">
        <a:solidFill>
          <a:schemeClr val="tx1"/>
        </a:solidFill>
        <a:latin typeface="+mn-lt"/>
        <a:ea typeface="+mn-ea"/>
        <a:cs typeface="+mn-cs"/>
      </a:defRPr>
    </a:lvl8pPr>
    <a:lvl9pPr marL="6502116" algn="l" defTabSz="812764" rtl="0" eaLnBrk="1" latinLnBrk="0" hangingPunct="1">
      <a:defRPr sz="3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varScale="1">
        <p:scale>
          <a:sx n="57" d="100"/>
          <a:sy n="57" d="100"/>
        </p:scale>
        <p:origin x="-592" y="-112"/>
      </p:cViewPr>
      <p:guideLst>
        <p:guide orient="horz" pos="3199"/>
        <p:guide pos="51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MJRI-13-M-AE9F:Users:Eam:Downloads:lfsq_pganws-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Sheet1!$B$11</c:f>
              <c:strCache>
                <c:ptCount val="1"/>
                <c:pt idx="0">
                  <c:v>Total EE</c:v>
                </c:pt>
              </c:strCache>
            </c:strRef>
          </c:tx>
          <c:invertIfNegative val="0"/>
          <c:cat>
            <c:numRef>
              <c:f>Sheet1!$C$10:$L$10</c:f>
              <c:numCache>
                <c:formatCode>General</c:formatCode>
                <c:ptCount val="10"/>
                <c:pt idx="0">
                  <c:v>2003.0</c:v>
                </c:pt>
                <c:pt idx="1">
                  <c:v>2004.0</c:v>
                </c:pt>
                <c:pt idx="2">
                  <c:v>2005.0</c:v>
                </c:pt>
                <c:pt idx="3">
                  <c:v>2006.0</c:v>
                </c:pt>
                <c:pt idx="4">
                  <c:v>2007.0</c:v>
                </c:pt>
                <c:pt idx="5">
                  <c:v>2008.0</c:v>
                </c:pt>
                <c:pt idx="6">
                  <c:v>2009.0</c:v>
                </c:pt>
                <c:pt idx="7">
                  <c:v>2010.0</c:v>
                </c:pt>
                <c:pt idx="8">
                  <c:v>2011.0</c:v>
                </c:pt>
                <c:pt idx="9">
                  <c:v>2012.0</c:v>
                </c:pt>
              </c:numCache>
            </c:numRef>
          </c:cat>
          <c:val>
            <c:numRef>
              <c:f>Sheet1!$C$11:$L$11</c:f>
              <c:numCache>
                <c:formatCode>General</c:formatCode>
                <c:ptCount val="10"/>
                <c:pt idx="0">
                  <c:v>13.9</c:v>
                </c:pt>
                <c:pt idx="1">
                  <c:v>17.0</c:v>
                </c:pt>
                <c:pt idx="2">
                  <c:v>14.0</c:v>
                </c:pt>
                <c:pt idx="3">
                  <c:v>11.4</c:v>
                </c:pt>
                <c:pt idx="4">
                  <c:v>11.2</c:v>
                </c:pt>
                <c:pt idx="5">
                  <c:v>11.1</c:v>
                </c:pt>
                <c:pt idx="6">
                  <c:v>19.4</c:v>
                </c:pt>
                <c:pt idx="7">
                  <c:v>19.1</c:v>
                </c:pt>
                <c:pt idx="8">
                  <c:v>14.7</c:v>
                </c:pt>
                <c:pt idx="9">
                  <c:v>15.3</c:v>
                </c:pt>
              </c:numCache>
            </c:numRef>
          </c:val>
        </c:ser>
        <c:ser>
          <c:idx val="1"/>
          <c:order val="1"/>
          <c:tx>
            <c:strRef>
              <c:f>Sheet1!$B$12</c:f>
              <c:strCache>
                <c:ptCount val="1"/>
                <c:pt idx="0">
                  <c:v>Males EE</c:v>
                </c:pt>
              </c:strCache>
            </c:strRef>
          </c:tx>
          <c:invertIfNegative val="0"/>
          <c:cat>
            <c:numRef>
              <c:f>Sheet1!$C$10:$L$10</c:f>
              <c:numCache>
                <c:formatCode>General</c:formatCode>
                <c:ptCount val="10"/>
                <c:pt idx="0">
                  <c:v>2003.0</c:v>
                </c:pt>
                <c:pt idx="1">
                  <c:v>2004.0</c:v>
                </c:pt>
                <c:pt idx="2">
                  <c:v>2005.0</c:v>
                </c:pt>
                <c:pt idx="3">
                  <c:v>2006.0</c:v>
                </c:pt>
                <c:pt idx="4">
                  <c:v>2007.0</c:v>
                </c:pt>
                <c:pt idx="5">
                  <c:v>2008.0</c:v>
                </c:pt>
                <c:pt idx="6">
                  <c:v>2009.0</c:v>
                </c:pt>
                <c:pt idx="7">
                  <c:v>2010.0</c:v>
                </c:pt>
                <c:pt idx="8">
                  <c:v>2011.0</c:v>
                </c:pt>
                <c:pt idx="9">
                  <c:v>2012.0</c:v>
                </c:pt>
              </c:numCache>
            </c:numRef>
          </c:cat>
          <c:val>
            <c:numRef>
              <c:f>Sheet1!$C$12:$L$12</c:f>
              <c:numCache>
                <c:formatCode>General</c:formatCode>
                <c:ptCount val="10"/>
                <c:pt idx="0">
                  <c:v>12.6</c:v>
                </c:pt>
                <c:pt idx="1">
                  <c:v>13.4</c:v>
                </c:pt>
                <c:pt idx="2">
                  <c:v>11.3</c:v>
                </c:pt>
                <c:pt idx="3">
                  <c:v>8.3</c:v>
                </c:pt>
                <c:pt idx="4">
                  <c:v>10.7</c:v>
                </c:pt>
                <c:pt idx="5">
                  <c:v>10.8</c:v>
                </c:pt>
                <c:pt idx="6">
                  <c:v>19.5</c:v>
                </c:pt>
                <c:pt idx="7">
                  <c:v>19.8</c:v>
                </c:pt>
                <c:pt idx="8">
                  <c:v>14.7</c:v>
                </c:pt>
                <c:pt idx="9">
                  <c:v>13.8</c:v>
                </c:pt>
              </c:numCache>
            </c:numRef>
          </c:val>
        </c:ser>
        <c:ser>
          <c:idx val="2"/>
          <c:order val="2"/>
          <c:tx>
            <c:strRef>
              <c:f>Sheet1!$B$13</c:f>
              <c:strCache>
                <c:ptCount val="1"/>
                <c:pt idx="0">
                  <c:v>Females EE</c:v>
                </c:pt>
              </c:strCache>
            </c:strRef>
          </c:tx>
          <c:invertIfNegative val="0"/>
          <c:cat>
            <c:numRef>
              <c:f>Sheet1!$C$10:$L$10</c:f>
              <c:numCache>
                <c:formatCode>General</c:formatCode>
                <c:ptCount val="10"/>
                <c:pt idx="0">
                  <c:v>2003.0</c:v>
                </c:pt>
                <c:pt idx="1">
                  <c:v>2004.0</c:v>
                </c:pt>
                <c:pt idx="2">
                  <c:v>2005.0</c:v>
                </c:pt>
                <c:pt idx="3">
                  <c:v>2006.0</c:v>
                </c:pt>
                <c:pt idx="4">
                  <c:v>2007.0</c:v>
                </c:pt>
                <c:pt idx="5">
                  <c:v>2008.0</c:v>
                </c:pt>
                <c:pt idx="6">
                  <c:v>2009.0</c:v>
                </c:pt>
                <c:pt idx="7">
                  <c:v>2010.0</c:v>
                </c:pt>
                <c:pt idx="8">
                  <c:v>2011.0</c:v>
                </c:pt>
                <c:pt idx="9">
                  <c:v>2012.0</c:v>
                </c:pt>
              </c:numCache>
            </c:numRef>
          </c:cat>
          <c:val>
            <c:numRef>
              <c:f>Sheet1!$C$13:$L$13</c:f>
              <c:numCache>
                <c:formatCode>General</c:formatCode>
                <c:ptCount val="10"/>
                <c:pt idx="0">
                  <c:v>15.3</c:v>
                </c:pt>
                <c:pt idx="1">
                  <c:v>20.4</c:v>
                </c:pt>
                <c:pt idx="2">
                  <c:v>16.7</c:v>
                </c:pt>
                <c:pt idx="3">
                  <c:v>14.6</c:v>
                </c:pt>
                <c:pt idx="4">
                  <c:v>11.6</c:v>
                </c:pt>
                <c:pt idx="5">
                  <c:v>11.5</c:v>
                </c:pt>
                <c:pt idx="6">
                  <c:v>19.2</c:v>
                </c:pt>
                <c:pt idx="7">
                  <c:v>18.5</c:v>
                </c:pt>
                <c:pt idx="8">
                  <c:v>14.7</c:v>
                </c:pt>
                <c:pt idx="9">
                  <c:v>16.7</c:v>
                </c:pt>
              </c:numCache>
            </c:numRef>
          </c:val>
        </c:ser>
        <c:dLbls>
          <c:showLegendKey val="0"/>
          <c:showVal val="0"/>
          <c:showCatName val="0"/>
          <c:showSerName val="0"/>
          <c:showPercent val="0"/>
          <c:showBubbleSize val="0"/>
        </c:dLbls>
        <c:gapWidth val="150"/>
        <c:axId val="2120005736"/>
        <c:axId val="2121030232"/>
      </c:barChart>
      <c:catAx>
        <c:axId val="2120005736"/>
        <c:scaling>
          <c:orientation val="minMax"/>
        </c:scaling>
        <c:delete val="0"/>
        <c:axPos val="b"/>
        <c:numFmt formatCode="General" sourceLinked="1"/>
        <c:majorTickMark val="out"/>
        <c:minorTickMark val="none"/>
        <c:tickLblPos val="nextTo"/>
        <c:crossAx val="2121030232"/>
        <c:crosses val="autoZero"/>
        <c:auto val="1"/>
        <c:lblAlgn val="ctr"/>
        <c:lblOffset val="100"/>
        <c:noMultiLvlLbl val="0"/>
      </c:catAx>
      <c:valAx>
        <c:axId val="2121030232"/>
        <c:scaling>
          <c:orientation val="minMax"/>
        </c:scaling>
        <c:delete val="0"/>
        <c:axPos val="l"/>
        <c:majorGridlines/>
        <c:numFmt formatCode="General" sourceLinked="1"/>
        <c:majorTickMark val="out"/>
        <c:minorTickMark val="none"/>
        <c:tickLblPos val="nextTo"/>
        <c:crossAx val="2120005736"/>
        <c:crosses val="autoZero"/>
        <c:crossBetween val="between"/>
      </c:valAx>
    </c:plotArea>
    <c:legend>
      <c:legendPos val="r"/>
      <c:layout/>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E866CC-21AA-724B-AB37-4774D25BBC63}"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en-US"/>
        </a:p>
      </dgm:t>
    </dgm:pt>
    <dgm:pt modelId="{A638850F-EC09-D24A-9AC8-9F70119CB7FC}">
      <dgm:prSet phldrT="[Text]"/>
      <dgm:spPr/>
      <dgm:t>
        <a:bodyPr/>
        <a:lstStyle/>
        <a:p>
          <a:r>
            <a:rPr lang="en-US" dirty="0" smtClean="0"/>
            <a:t>Creativity and potential</a:t>
          </a:r>
          <a:endParaRPr lang="en-US" dirty="0"/>
        </a:p>
      </dgm:t>
    </dgm:pt>
    <dgm:pt modelId="{DB9A8465-34BA-C648-BA81-E5486B711903}" type="parTrans" cxnId="{B053E74C-A204-8241-B4D2-AD98383705F6}">
      <dgm:prSet/>
      <dgm:spPr/>
      <dgm:t>
        <a:bodyPr/>
        <a:lstStyle/>
        <a:p>
          <a:endParaRPr lang="en-US"/>
        </a:p>
      </dgm:t>
    </dgm:pt>
    <dgm:pt modelId="{82EAB51E-0D82-0342-8BAD-AA1F1A94B56E}" type="sibTrans" cxnId="{B053E74C-A204-8241-B4D2-AD98383705F6}">
      <dgm:prSet/>
      <dgm:spPr/>
      <dgm:t>
        <a:bodyPr/>
        <a:lstStyle/>
        <a:p>
          <a:endParaRPr lang="en-US"/>
        </a:p>
      </dgm:t>
    </dgm:pt>
    <dgm:pt modelId="{4514BB24-B130-D241-A20C-D12A544E0C52}">
      <dgm:prSet phldrT="[Text]"/>
      <dgm:spPr/>
      <dgm:t>
        <a:bodyPr/>
        <a:lstStyle/>
        <a:p>
          <a:r>
            <a:rPr lang="en-US" dirty="0" smtClean="0"/>
            <a:t>Equality </a:t>
          </a:r>
          <a:endParaRPr lang="en-US" dirty="0"/>
        </a:p>
      </dgm:t>
    </dgm:pt>
    <dgm:pt modelId="{F46C4DD4-333A-EB4C-B0A0-70D7AA25AA08}" type="parTrans" cxnId="{E4F4EDCA-B8CD-5441-998D-432DB44434FC}">
      <dgm:prSet/>
      <dgm:spPr/>
      <dgm:t>
        <a:bodyPr/>
        <a:lstStyle/>
        <a:p>
          <a:endParaRPr lang="en-US"/>
        </a:p>
      </dgm:t>
    </dgm:pt>
    <dgm:pt modelId="{34F49ED5-03E4-EE44-80D4-0583864DE76B}" type="sibTrans" cxnId="{E4F4EDCA-B8CD-5441-998D-432DB44434FC}">
      <dgm:prSet/>
      <dgm:spPr/>
      <dgm:t>
        <a:bodyPr/>
        <a:lstStyle/>
        <a:p>
          <a:endParaRPr lang="en-US"/>
        </a:p>
      </dgm:t>
    </dgm:pt>
    <dgm:pt modelId="{F67BB87B-EFE7-8940-8349-A5120051CCFD}">
      <dgm:prSet phldrT="[Text]"/>
      <dgm:spPr/>
      <dgm:t>
        <a:bodyPr/>
        <a:lstStyle/>
        <a:p>
          <a:r>
            <a:rPr lang="en-US" dirty="0" smtClean="0"/>
            <a:t>Unemployment</a:t>
          </a:r>
          <a:endParaRPr lang="en-US" dirty="0"/>
        </a:p>
      </dgm:t>
    </dgm:pt>
    <dgm:pt modelId="{ACC39D13-AF59-8844-BA92-727F5446233F}" type="parTrans" cxnId="{A8F2C3F1-0DF0-D64A-A8F5-231AAADF9192}">
      <dgm:prSet/>
      <dgm:spPr/>
      <dgm:t>
        <a:bodyPr/>
        <a:lstStyle/>
        <a:p>
          <a:endParaRPr lang="en-US"/>
        </a:p>
      </dgm:t>
    </dgm:pt>
    <dgm:pt modelId="{927A84F5-53F5-8F43-BAAB-C2254D76272A}" type="sibTrans" cxnId="{A8F2C3F1-0DF0-D64A-A8F5-231AAADF9192}">
      <dgm:prSet/>
      <dgm:spPr/>
      <dgm:t>
        <a:bodyPr/>
        <a:lstStyle/>
        <a:p>
          <a:endParaRPr lang="en-US"/>
        </a:p>
      </dgm:t>
    </dgm:pt>
    <dgm:pt modelId="{136FAB8B-9356-0941-AC23-2C65B24E6B35}">
      <dgm:prSet phldrT="[Text]"/>
      <dgm:spPr/>
      <dgm:t>
        <a:bodyPr/>
        <a:lstStyle/>
        <a:p>
          <a:r>
            <a:rPr lang="en-US" dirty="0" smtClean="0"/>
            <a:t>Active citizenship</a:t>
          </a:r>
          <a:endParaRPr lang="en-US" dirty="0"/>
        </a:p>
      </dgm:t>
    </dgm:pt>
    <dgm:pt modelId="{36249C4A-5409-7E48-8FF5-B004C5F2E1FD}" type="parTrans" cxnId="{97D219A0-22D7-FB4D-A16C-EB8259E414F0}">
      <dgm:prSet/>
      <dgm:spPr/>
      <dgm:t>
        <a:bodyPr/>
        <a:lstStyle/>
        <a:p>
          <a:endParaRPr lang="en-US"/>
        </a:p>
      </dgm:t>
    </dgm:pt>
    <dgm:pt modelId="{5332855F-D088-BA44-8282-0AB501F62947}" type="sibTrans" cxnId="{97D219A0-22D7-FB4D-A16C-EB8259E414F0}">
      <dgm:prSet/>
      <dgm:spPr/>
      <dgm:t>
        <a:bodyPr/>
        <a:lstStyle/>
        <a:p>
          <a:endParaRPr lang="en-US"/>
        </a:p>
      </dgm:t>
    </dgm:pt>
    <dgm:pt modelId="{D4B3BE63-B1CE-2542-8E26-E3AFB72621CD}" type="pres">
      <dgm:prSet presAssocID="{43E866CC-21AA-724B-AB37-4774D25BBC63}" presName="diagram" presStyleCnt="0">
        <dgm:presLayoutVars>
          <dgm:dir/>
          <dgm:resizeHandles val="exact"/>
        </dgm:presLayoutVars>
      </dgm:prSet>
      <dgm:spPr/>
    </dgm:pt>
    <dgm:pt modelId="{01AC6F19-AC03-D448-B468-C35635A5EB19}" type="pres">
      <dgm:prSet presAssocID="{A638850F-EC09-D24A-9AC8-9F70119CB7FC}" presName="node" presStyleLbl="node1" presStyleIdx="0" presStyleCnt="4">
        <dgm:presLayoutVars>
          <dgm:bulletEnabled val="1"/>
        </dgm:presLayoutVars>
      </dgm:prSet>
      <dgm:spPr/>
      <dgm:t>
        <a:bodyPr/>
        <a:lstStyle/>
        <a:p>
          <a:endParaRPr lang="en-US"/>
        </a:p>
      </dgm:t>
    </dgm:pt>
    <dgm:pt modelId="{E93FA2DA-CE06-264B-8D00-343DF8E5DBCA}" type="pres">
      <dgm:prSet presAssocID="{82EAB51E-0D82-0342-8BAD-AA1F1A94B56E}" presName="sibTrans" presStyleCnt="0"/>
      <dgm:spPr/>
    </dgm:pt>
    <dgm:pt modelId="{9D1C9D25-4246-3D4B-A0A6-9B61B681BF9D}" type="pres">
      <dgm:prSet presAssocID="{4514BB24-B130-D241-A20C-D12A544E0C52}" presName="node" presStyleLbl="node1" presStyleIdx="1" presStyleCnt="4">
        <dgm:presLayoutVars>
          <dgm:bulletEnabled val="1"/>
        </dgm:presLayoutVars>
      </dgm:prSet>
      <dgm:spPr/>
    </dgm:pt>
    <dgm:pt modelId="{9DC5CE5E-D9A3-7C41-95C9-E6286D9DA8F8}" type="pres">
      <dgm:prSet presAssocID="{34F49ED5-03E4-EE44-80D4-0583864DE76B}" presName="sibTrans" presStyleCnt="0"/>
      <dgm:spPr/>
    </dgm:pt>
    <dgm:pt modelId="{3DBA4F68-05F5-1D41-A4FC-A3F867C2F720}" type="pres">
      <dgm:prSet presAssocID="{F67BB87B-EFE7-8940-8349-A5120051CCFD}" presName="node" presStyleLbl="node1" presStyleIdx="2" presStyleCnt="4">
        <dgm:presLayoutVars>
          <dgm:bulletEnabled val="1"/>
        </dgm:presLayoutVars>
      </dgm:prSet>
      <dgm:spPr/>
    </dgm:pt>
    <dgm:pt modelId="{A6A0C0B6-6846-004A-8F4C-3112FAD51F11}" type="pres">
      <dgm:prSet presAssocID="{927A84F5-53F5-8F43-BAAB-C2254D76272A}" presName="sibTrans" presStyleCnt="0"/>
      <dgm:spPr/>
    </dgm:pt>
    <dgm:pt modelId="{53322F4D-EB41-7F4B-B8CB-71ED22357929}" type="pres">
      <dgm:prSet presAssocID="{136FAB8B-9356-0941-AC23-2C65B24E6B35}" presName="node" presStyleLbl="node1" presStyleIdx="3" presStyleCnt="4">
        <dgm:presLayoutVars>
          <dgm:bulletEnabled val="1"/>
        </dgm:presLayoutVars>
      </dgm:prSet>
      <dgm:spPr/>
      <dgm:t>
        <a:bodyPr/>
        <a:lstStyle/>
        <a:p>
          <a:endParaRPr lang="en-US"/>
        </a:p>
      </dgm:t>
    </dgm:pt>
  </dgm:ptLst>
  <dgm:cxnLst>
    <dgm:cxn modelId="{EB91AFDD-5CAD-084A-ACA6-2F92238F033A}" type="presOf" srcId="{136FAB8B-9356-0941-AC23-2C65B24E6B35}" destId="{53322F4D-EB41-7F4B-B8CB-71ED22357929}" srcOrd="0" destOrd="0" presId="urn:microsoft.com/office/officeart/2005/8/layout/default"/>
    <dgm:cxn modelId="{DD84AFD2-4BD4-3640-87BF-B0F3A8BD7B3B}" type="presOf" srcId="{F67BB87B-EFE7-8940-8349-A5120051CCFD}" destId="{3DBA4F68-05F5-1D41-A4FC-A3F867C2F720}" srcOrd="0" destOrd="0" presId="urn:microsoft.com/office/officeart/2005/8/layout/default"/>
    <dgm:cxn modelId="{65847739-016F-BC48-B19E-7CB69E9A2412}" type="presOf" srcId="{43E866CC-21AA-724B-AB37-4774D25BBC63}" destId="{D4B3BE63-B1CE-2542-8E26-E3AFB72621CD}" srcOrd="0" destOrd="0" presId="urn:microsoft.com/office/officeart/2005/8/layout/default"/>
    <dgm:cxn modelId="{B053E74C-A204-8241-B4D2-AD98383705F6}" srcId="{43E866CC-21AA-724B-AB37-4774D25BBC63}" destId="{A638850F-EC09-D24A-9AC8-9F70119CB7FC}" srcOrd="0" destOrd="0" parTransId="{DB9A8465-34BA-C648-BA81-E5486B711903}" sibTransId="{82EAB51E-0D82-0342-8BAD-AA1F1A94B56E}"/>
    <dgm:cxn modelId="{97D219A0-22D7-FB4D-A16C-EB8259E414F0}" srcId="{43E866CC-21AA-724B-AB37-4774D25BBC63}" destId="{136FAB8B-9356-0941-AC23-2C65B24E6B35}" srcOrd="3" destOrd="0" parTransId="{36249C4A-5409-7E48-8FF5-B004C5F2E1FD}" sibTransId="{5332855F-D088-BA44-8282-0AB501F62947}"/>
    <dgm:cxn modelId="{4F2AF98B-8DDE-D74D-B758-6A86F4E9F078}" type="presOf" srcId="{A638850F-EC09-D24A-9AC8-9F70119CB7FC}" destId="{01AC6F19-AC03-D448-B468-C35635A5EB19}" srcOrd="0" destOrd="0" presId="urn:microsoft.com/office/officeart/2005/8/layout/default"/>
    <dgm:cxn modelId="{0D71AD9B-92D1-824E-B886-4C2CC2182523}" type="presOf" srcId="{4514BB24-B130-D241-A20C-D12A544E0C52}" destId="{9D1C9D25-4246-3D4B-A0A6-9B61B681BF9D}" srcOrd="0" destOrd="0" presId="urn:microsoft.com/office/officeart/2005/8/layout/default"/>
    <dgm:cxn modelId="{A8F2C3F1-0DF0-D64A-A8F5-231AAADF9192}" srcId="{43E866CC-21AA-724B-AB37-4774D25BBC63}" destId="{F67BB87B-EFE7-8940-8349-A5120051CCFD}" srcOrd="2" destOrd="0" parTransId="{ACC39D13-AF59-8844-BA92-727F5446233F}" sibTransId="{927A84F5-53F5-8F43-BAAB-C2254D76272A}"/>
    <dgm:cxn modelId="{E4F4EDCA-B8CD-5441-998D-432DB44434FC}" srcId="{43E866CC-21AA-724B-AB37-4774D25BBC63}" destId="{4514BB24-B130-D241-A20C-D12A544E0C52}" srcOrd="1" destOrd="0" parTransId="{F46C4DD4-333A-EB4C-B0A0-70D7AA25AA08}" sibTransId="{34F49ED5-03E4-EE44-80D4-0583864DE76B}"/>
    <dgm:cxn modelId="{AE640FB3-AFE0-9A44-994B-3998EF5E5B14}" type="presParOf" srcId="{D4B3BE63-B1CE-2542-8E26-E3AFB72621CD}" destId="{01AC6F19-AC03-D448-B468-C35635A5EB19}" srcOrd="0" destOrd="0" presId="urn:microsoft.com/office/officeart/2005/8/layout/default"/>
    <dgm:cxn modelId="{8B7DE769-2DB9-5F4C-BD87-012489ABDD60}" type="presParOf" srcId="{D4B3BE63-B1CE-2542-8E26-E3AFB72621CD}" destId="{E93FA2DA-CE06-264B-8D00-343DF8E5DBCA}" srcOrd="1" destOrd="0" presId="urn:microsoft.com/office/officeart/2005/8/layout/default"/>
    <dgm:cxn modelId="{14B1B9AC-3A6E-304C-93FC-1C1F28B1E8FE}" type="presParOf" srcId="{D4B3BE63-B1CE-2542-8E26-E3AFB72621CD}" destId="{9D1C9D25-4246-3D4B-A0A6-9B61B681BF9D}" srcOrd="2" destOrd="0" presId="urn:microsoft.com/office/officeart/2005/8/layout/default"/>
    <dgm:cxn modelId="{B175E13D-AE3C-7E4F-A71F-1DFB3BB5399E}" type="presParOf" srcId="{D4B3BE63-B1CE-2542-8E26-E3AFB72621CD}" destId="{9DC5CE5E-D9A3-7C41-95C9-E6286D9DA8F8}" srcOrd="3" destOrd="0" presId="urn:microsoft.com/office/officeart/2005/8/layout/default"/>
    <dgm:cxn modelId="{8465A1FC-B654-324B-A307-26BE5DAEFAC1}" type="presParOf" srcId="{D4B3BE63-B1CE-2542-8E26-E3AFB72621CD}" destId="{3DBA4F68-05F5-1D41-A4FC-A3F867C2F720}" srcOrd="4" destOrd="0" presId="urn:microsoft.com/office/officeart/2005/8/layout/default"/>
    <dgm:cxn modelId="{359BFB8A-B62B-0F49-85DB-AF143C3236AB}" type="presParOf" srcId="{D4B3BE63-B1CE-2542-8E26-E3AFB72621CD}" destId="{A6A0C0B6-6846-004A-8F4C-3112FAD51F11}" srcOrd="5" destOrd="0" presId="urn:microsoft.com/office/officeart/2005/8/layout/default"/>
    <dgm:cxn modelId="{AB61CD5E-2505-1D49-8243-86F489CD7EEC}" type="presParOf" srcId="{D4B3BE63-B1CE-2542-8E26-E3AFB72621CD}" destId="{53322F4D-EB41-7F4B-B8CB-71ED22357929}"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C6F19-AC03-D448-B468-C35635A5EB19}">
      <dsp:nvSpPr>
        <dsp:cNvPr id="0" name=""/>
        <dsp:cNvSpPr/>
      </dsp:nvSpPr>
      <dsp:spPr>
        <a:xfrm>
          <a:off x="2036663" y="2192"/>
          <a:ext cx="4424408" cy="265464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n-US" sz="5000" kern="1200" dirty="0" smtClean="0"/>
            <a:t>Creativity and potential</a:t>
          </a:r>
          <a:endParaRPr lang="en-US" sz="5000" kern="1200" dirty="0"/>
        </a:p>
      </dsp:txBody>
      <dsp:txXfrm>
        <a:off x="2036663" y="2192"/>
        <a:ext cx="4424408" cy="2654645"/>
      </dsp:txXfrm>
    </dsp:sp>
    <dsp:sp modelId="{9D1C9D25-4246-3D4B-A0A6-9B61B681BF9D}">
      <dsp:nvSpPr>
        <dsp:cNvPr id="0" name=""/>
        <dsp:cNvSpPr/>
      </dsp:nvSpPr>
      <dsp:spPr>
        <a:xfrm>
          <a:off x="6903513" y="2192"/>
          <a:ext cx="4424408" cy="265464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n-US" sz="5000" kern="1200" dirty="0" smtClean="0"/>
            <a:t>Equality </a:t>
          </a:r>
          <a:endParaRPr lang="en-US" sz="5000" kern="1200" dirty="0"/>
        </a:p>
      </dsp:txBody>
      <dsp:txXfrm>
        <a:off x="6903513" y="2192"/>
        <a:ext cx="4424408" cy="2654645"/>
      </dsp:txXfrm>
    </dsp:sp>
    <dsp:sp modelId="{3DBA4F68-05F5-1D41-A4FC-A3F867C2F720}">
      <dsp:nvSpPr>
        <dsp:cNvPr id="0" name=""/>
        <dsp:cNvSpPr/>
      </dsp:nvSpPr>
      <dsp:spPr>
        <a:xfrm>
          <a:off x="2036663" y="3099278"/>
          <a:ext cx="4424408" cy="265464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n-US" sz="5000" kern="1200" dirty="0" smtClean="0"/>
            <a:t>Unemployment</a:t>
          </a:r>
          <a:endParaRPr lang="en-US" sz="5000" kern="1200" dirty="0"/>
        </a:p>
      </dsp:txBody>
      <dsp:txXfrm>
        <a:off x="2036663" y="3099278"/>
        <a:ext cx="4424408" cy="2654645"/>
      </dsp:txXfrm>
    </dsp:sp>
    <dsp:sp modelId="{53322F4D-EB41-7F4B-B8CB-71ED22357929}">
      <dsp:nvSpPr>
        <dsp:cNvPr id="0" name=""/>
        <dsp:cNvSpPr/>
      </dsp:nvSpPr>
      <dsp:spPr>
        <a:xfrm>
          <a:off x="6903513" y="3099278"/>
          <a:ext cx="4424408" cy="265464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n-US" sz="5000" kern="1200" dirty="0" smtClean="0"/>
            <a:t>Active citizenship</a:t>
          </a:r>
          <a:endParaRPr lang="en-US" sz="5000" kern="1200" dirty="0"/>
        </a:p>
      </dsp:txBody>
      <dsp:txXfrm>
        <a:off x="6903513" y="3099278"/>
        <a:ext cx="4424408" cy="265464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635EB9-E508-6D44-A155-3A3E6BCB2FB7}" type="datetimeFigureOut">
              <a:rPr lang="en-US" smtClean="0"/>
              <a:t>01/04/14</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D9ECC7-5164-F442-962C-D4CCD6FE6EA8}" type="slidenum">
              <a:rPr lang="en-US" smtClean="0"/>
              <a:t>‹#›</a:t>
            </a:fld>
            <a:endParaRPr lang="en-US"/>
          </a:p>
        </p:txBody>
      </p:sp>
    </p:spTree>
    <p:extLst>
      <p:ext uri="{BB962C8B-B14F-4D97-AF65-F5344CB8AC3E}">
        <p14:creationId xmlns:p14="http://schemas.microsoft.com/office/powerpoint/2010/main" val="32172465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2012, the EU has 5.520 million young unemployed people (under 25 years). The youth unemployment rate is about 2 times higher than the total working population (10.6) and 3 times higher than in the adult population of the active case. In some countries, the youth unemployment rate of over 50%.</a:t>
            </a:r>
            <a:r>
              <a:rPr lang="en-US" baseline="0" dirty="0" smtClean="0"/>
              <a:t> In EE </a:t>
            </a:r>
            <a:r>
              <a:rPr lang="en-US" dirty="0" smtClean="0"/>
              <a:t>in 2012 the youth unemployment rate to 19.5%.</a:t>
            </a:r>
            <a:endParaRPr lang="en-US" dirty="0"/>
          </a:p>
        </p:txBody>
      </p:sp>
      <p:sp>
        <p:nvSpPr>
          <p:cNvPr id="4" name="Slide Number Placeholder 3"/>
          <p:cNvSpPr>
            <a:spLocks noGrp="1"/>
          </p:cNvSpPr>
          <p:nvPr>
            <p:ph type="sldNum" sz="quarter" idx="10"/>
          </p:nvPr>
        </p:nvSpPr>
        <p:spPr/>
        <p:txBody>
          <a:bodyPr/>
          <a:lstStyle/>
          <a:p>
            <a:fld id="{F7D9ECC7-5164-F442-962C-D4CCD6FE6EA8}" type="slidenum">
              <a:rPr lang="en-US" smtClean="0"/>
              <a:t>11</a:t>
            </a:fld>
            <a:endParaRPr lang="en-US"/>
          </a:p>
        </p:txBody>
      </p:sp>
    </p:spTree>
    <p:extLst>
      <p:ext uri="{BB962C8B-B14F-4D97-AF65-F5344CB8AC3E}">
        <p14:creationId xmlns:p14="http://schemas.microsoft.com/office/powerpoint/2010/main" val="3975807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“The enlargement of the European Union has increased the potential for mobility in education and training, as well as in the </a:t>
            </a:r>
            <a:r>
              <a:rPr lang="en-US" sz="1200" i="1" kern="1200" dirty="0" err="1" smtClean="0">
                <a:solidFill>
                  <a:schemeClr val="tx1"/>
                </a:solidFill>
                <a:effectLst/>
                <a:latin typeface="+mn-lt"/>
                <a:ea typeface="+mn-ea"/>
                <a:cs typeface="+mn-cs"/>
              </a:rPr>
              <a:t>labour</a:t>
            </a:r>
            <a:r>
              <a:rPr lang="en-US" sz="1200" i="1" kern="1200" dirty="0" smtClean="0">
                <a:solidFill>
                  <a:schemeClr val="tx1"/>
                </a:solidFill>
                <a:effectLst/>
                <a:latin typeface="+mn-lt"/>
                <a:ea typeface="+mn-ea"/>
                <a:cs typeface="+mn-cs"/>
              </a:rPr>
              <a:t> market, thereby creating the need to prepare EU citizens to develop their learning and professional pathways in a broader geographical context…Today, learning mobility is already </a:t>
            </a:r>
            <a:r>
              <a:rPr lang="en-US" sz="1200" i="1" kern="1200" dirty="0" err="1" smtClean="0">
                <a:solidFill>
                  <a:schemeClr val="tx1"/>
                </a:solidFill>
                <a:effectLst/>
                <a:latin typeface="+mn-lt"/>
                <a:ea typeface="+mn-ea"/>
                <a:cs typeface="+mn-cs"/>
              </a:rPr>
              <a:t>recognised</a:t>
            </a:r>
            <a:r>
              <a:rPr lang="en-US" sz="1200" i="1" kern="1200" dirty="0" smtClean="0">
                <a:solidFill>
                  <a:schemeClr val="tx1"/>
                </a:solidFill>
                <a:effectLst/>
                <a:latin typeface="+mn-lt"/>
                <a:ea typeface="+mn-ea"/>
                <a:cs typeface="+mn-cs"/>
              </a:rPr>
              <a:t> as an important way in which young people can strengthen their future employability”</a:t>
            </a:r>
            <a:endParaRPr lang="cs-CZ"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D9ECC7-5164-F442-962C-D4CCD6FE6EA8}" type="slidenum">
              <a:rPr lang="en-US" smtClean="0"/>
              <a:t>23</a:t>
            </a:fld>
            <a:endParaRPr lang="en-US"/>
          </a:p>
        </p:txBody>
      </p:sp>
    </p:spTree>
    <p:extLst>
      <p:ext uri="{BB962C8B-B14F-4D97-AF65-F5344CB8AC3E}">
        <p14:creationId xmlns:p14="http://schemas.microsoft.com/office/powerpoint/2010/main" val="4036683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“The enlargement of the European Union has increased the potential for mobility in education and training, as well as in the </a:t>
            </a:r>
            <a:r>
              <a:rPr lang="en-US" sz="1200" i="1" kern="1200" dirty="0" err="1" smtClean="0">
                <a:solidFill>
                  <a:schemeClr val="tx1"/>
                </a:solidFill>
                <a:effectLst/>
                <a:latin typeface="+mn-lt"/>
                <a:ea typeface="+mn-ea"/>
                <a:cs typeface="+mn-cs"/>
              </a:rPr>
              <a:t>labour</a:t>
            </a:r>
            <a:r>
              <a:rPr lang="en-US" sz="1200" i="1" kern="1200" dirty="0" smtClean="0">
                <a:solidFill>
                  <a:schemeClr val="tx1"/>
                </a:solidFill>
                <a:effectLst/>
                <a:latin typeface="+mn-lt"/>
                <a:ea typeface="+mn-ea"/>
                <a:cs typeface="+mn-cs"/>
              </a:rPr>
              <a:t> market, thereby creating the need to prepare EU citizens to develop their learning and professional pathways in a broader geographical context…Today, learning mobility is already </a:t>
            </a:r>
            <a:r>
              <a:rPr lang="en-US" sz="1200" i="1" kern="1200" dirty="0" err="1" smtClean="0">
                <a:solidFill>
                  <a:schemeClr val="tx1"/>
                </a:solidFill>
                <a:effectLst/>
                <a:latin typeface="+mn-lt"/>
                <a:ea typeface="+mn-ea"/>
                <a:cs typeface="+mn-cs"/>
              </a:rPr>
              <a:t>recognised</a:t>
            </a:r>
            <a:r>
              <a:rPr lang="en-US" sz="1200" i="1" kern="1200" dirty="0" smtClean="0">
                <a:solidFill>
                  <a:schemeClr val="tx1"/>
                </a:solidFill>
                <a:effectLst/>
                <a:latin typeface="+mn-lt"/>
                <a:ea typeface="+mn-ea"/>
                <a:cs typeface="+mn-cs"/>
              </a:rPr>
              <a:t> as an important way in which young people can strengthen their future employability”</a:t>
            </a:r>
            <a:endParaRPr lang="cs-CZ"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D9ECC7-5164-F442-962C-D4CCD6FE6EA8}" type="slidenum">
              <a:rPr lang="en-US" smtClean="0"/>
              <a:t>24</a:t>
            </a:fld>
            <a:endParaRPr lang="en-US"/>
          </a:p>
        </p:txBody>
      </p:sp>
    </p:spTree>
    <p:extLst>
      <p:ext uri="{BB962C8B-B14F-4D97-AF65-F5344CB8AC3E}">
        <p14:creationId xmlns:p14="http://schemas.microsoft.com/office/powerpoint/2010/main" val="4036683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“The enlargement of the European Union has increased the potential for mobility in education and training, as well as in the </a:t>
            </a:r>
            <a:r>
              <a:rPr lang="en-US" sz="1200" i="1" kern="1200" dirty="0" err="1" smtClean="0">
                <a:solidFill>
                  <a:schemeClr val="tx1"/>
                </a:solidFill>
                <a:effectLst/>
                <a:latin typeface="+mn-lt"/>
                <a:ea typeface="+mn-ea"/>
                <a:cs typeface="+mn-cs"/>
              </a:rPr>
              <a:t>labour</a:t>
            </a:r>
            <a:r>
              <a:rPr lang="en-US" sz="1200" i="1" kern="1200" dirty="0" smtClean="0">
                <a:solidFill>
                  <a:schemeClr val="tx1"/>
                </a:solidFill>
                <a:effectLst/>
                <a:latin typeface="+mn-lt"/>
                <a:ea typeface="+mn-ea"/>
                <a:cs typeface="+mn-cs"/>
              </a:rPr>
              <a:t> market, thereby creating the need to prepare EU citizens to develop their learning and professional pathways in a broader geographical context…Today, learning mobility is already </a:t>
            </a:r>
            <a:r>
              <a:rPr lang="en-US" sz="1200" i="1" kern="1200" dirty="0" err="1" smtClean="0">
                <a:solidFill>
                  <a:schemeClr val="tx1"/>
                </a:solidFill>
                <a:effectLst/>
                <a:latin typeface="+mn-lt"/>
                <a:ea typeface="+mn-ea"/>
                <a:cs typeface="+mn-cs"/>
              </a:rPr>
              <a:t>recognised</a:t>
            </a:r>
            <a:r>
              <a:rPr lang="en-US" sz="1200" i="1" kern="1200" dirty="0" smtClean="0">
                <a:solidFill>
                  <a:schemeClr val="tx1"/>
                </a:solidFill>
                <a:effectLst/>
                <a:latin typeface="+mn-lt"/>
                <a:ea typeface="+mn-ea"/>
                <a:cs typeface="+mn-cs"/>
              </a:rPr>
              <a:t> as an important way in which young people can strengthen their future employability”</a:t>
            </a:r>
            <a:endParaRPr lang="cs-CZ"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D9ECC7-5164-F442-962C-D4CCD6FE6EA8}" type="slidenum">
              <a:rPr lang="en-US" smtClean="0"/>
              <a:t>25</a:t>
            </a:fld>
            <a:endParaRPr lang="en-US"/>
          </a:p>
        </p:txBody>
      </p:sp>
    </p:spTree>
    <p:extLst>
      <p:ext uri="{BB962C8B-B14F-4D97-AF65-F5344CB8AC3E}">
        <p14:creationId xmlns:p14="http://schemas.microsoft.com/office/powerpoint/2010/main" val="4036683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2012. </a:t>
            </a:r>
            <a:r>
              <a:rPr lang="en-US" sz="1200" i="1" kern="1200" dirty="0" err="1" smtClean="0">
                <a:solidFill>
                  <a:schemeClr val="tx1"/>
                </a:solidFill>
                <a:effectLst/>
                <a:latin typeface="+mn-lt"/>
                <a:ea typeface="+mn-ea"/>
                <a:cs typeface="+mn-cs"/>
              </a:rPr>
              <a:t>aasta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septembris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oli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Euroopa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Liidu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liikmesriikides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kokku</a:t>
            </a:r>
            <a:r>
              <a:rPr lang="en-US" sz="1200" i="1" kern="1200" dirty="0" smtClean="0">
                <a:solidFill>
                  <a:schemeClr val="tx1"/>
                </a:solidFill>
                <a:effectLst/>
                <a:latin typeface="+mn-lt"/>
                <a:ea typeface="+mn-ea"/>
                <a:cs typeface="+mn-cs"/>
              </a:rPr>
              <a:t> 5,520 </a:t>
            </a:r>
            <a:r>
              <a:rPr lang="en-US" sz="1200" i="1" kern="1200" dirty="0" err="1" smtClean="0">
                <a:solidFill>
                  <a:schemeClr val="tx1"/>
                </a:solidFill>
                <a:effectLst/>
                <a:latin typeface="+mn-lt"/>
                <a:ea typeface="+mn-ea"/>
                <a:cs typeface="+mn-cs"/>
              </a:rPr>
              <a:t>miljonit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noort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töötut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alla</a:t>
            </a:r>
            <a:r>
              <a:rPr lang="en-US" sz="1200" i="1" kern="1200" dirty="0" smtClean="0">
                <a:solidFill>
                  <a:schemeClr val="tx1"/>
                </a:solidFill>
                <a:effectLst/>
                <a:latin typeface="+mn-lt"/>
                <a:ea typeface="+mn-ea"/>
                <a:cs typeface="+mn-cs"/>
              </a:rPr>
              <a:t> 25-aastased). </a:t>
            </a:r>
            <a:r>
              <a:rPr lang="en-US" sz="1200" i="1" kern="1200" dirty="0" err="1" smtClean="0">
                <a:solidFill>
                  <a:schemeClr val="tx1"/>
                </a:solidFill>
                <a:effectLst/>
                <a:latin typeface="+mn-lt"/>
                <a:ea typeface="+mn-ea"/>
                <a:cs typeface="+mn-cs"/>
              </a:rPr>
              <a:t>Noorte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töötuse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tase</a:t>
            </a:r>
            <a:r>
              <a:rPr lang="en-US" sz="1200" i="1" kern="1200" dirty="0" smtClean="0">
                <a:solidFill>
                  <a:schemeClr val="tx1"/>
                </a:solidFill>
                <a:effectLst/>
                <a:latin typeface="+mn-lt"/>
                <a:ea typeface="+mn-ea"/>
                <a:cs typeface="+mn-cs"/>
              </a:rPr>
              <a:t> on </a:t>
            </a:r>
            <a:r>
              <a:rPr lang="en-US" sz="1200" i="1" kern="1200" dirty="0" err="1" smtClean="0">
                <a:solidFill>
                  <a:schemeClr val="tx1"/>
                </a:solidFill>
                <a:effectLst/>
                <a:latin typeface="+mn-lt"/>
                <a:ea typeface="+mn-ea"/>
                <a:cs typeface="+mn-cs"/>
              </a:rPr>
              <a:t>ca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kaks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korda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kõrgem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kui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kogu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töötava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elanikkonna</a:t>
            </a:r>
            <a:r>
              <a:rPr lang="en-US" sz="1200" i="1" kern="1200" dirty="0" smtClean="0">
                <a:solidFill>
                  <a:schemeClr val="tx1"/>
                </a:solidFill>
                <a:effectLst/>
                <a:latin typeface="+mn-lt"/>
                <a:ea typeface="+mn-ea"/>
                <a:cs typeface="+mn-cs"/>
              </a:rPr>
              <a:t> (10,6) </a:t>
            </a:r>
            <a:r>
              <a:rPr lang="en-US" sz="1200" i="1" kern="1200" dirty="0" err="1" smtClean="0">
                <a:solidFill>
                  <a:schemeClr val="tx1"/>
                </a:solidFill>
                <a:effectLst/>
                <a:latin typeface="+mn-lt"/>
                <a:ea typeface="+mn-ea"/>
                <a:cs typeface="+mn-cs"/>
              </a:rPr>
              <a:t>ning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kolm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korda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kõrgem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kui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täiskasvanud</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aktiivse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elanikkonna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puhul</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Mõnes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riigis</a:t>
            </a:r>
            <a:r>
              <a:rPr lang="en-US" sz="1200" i="1" kern="1200" dirty="0" smtClean="0">
                <a:solidFill>
                  <a:schemeClr val="tx1"/>
                </a:solidFill>
                <a:effectLst/>
                <a:latin typeface="+mn-lt"/>
                <a:ea typeface="+mn-ea"/>
                <a:cs typeface="+mn-cs"/>
              </a:rPr>
              <a:t> on </a:t>
            </a:r>
            <a:r>
              <a:rPr lang="en-US" sz="1200" i="1" kern="1200" dirty="0" err="1" smtClean="0">
                <a:solidFill>
                  <a:schemeClr val="tx1"/>
                </a:solidFill>
                <a:effectLst/>
                <a:latin typeface="+mn-lt"/>
                <a:ea typeface="+mn-ea"/>
                <a:cs typeface="+mn-cs"/>
              </a:rPr>
              <a:t>noorte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töötuse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määr</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üle</a:t>
            </a:r>
            <a:r>
              <a:rPr lang="en-US" sz="1200" i="1" kern="1200" dirty="0" smtClean="0">
                <a:solidFill>
                  <a:schemeClr val="tx1"/>
                </a:solidFill>
                <a:effectLst/>
                <a:latin typeface="+mn-lt"/>
                <a:ea typeface="+mn-ea"/>
                <a:cs typeface="+mn-cs"/>
              </a:rPr>
              <a:t> 50%14. </a:t>
            </a:r>
            <a:r>
              <a:rPr lang="en-US" sz="1200" i="1" kern="1200" dirty="0" err="1" smtClean="0">
                <a:solidFill>
                  <a:schemeClr val="tx1"/>
                </a:solidFill>
                <a:effectLst/>
                <a:latin typeface="+mn-lt"/>
                <a:ea typeface="+mn-ea"/>
                <a:cs typeface="+mn-cs"/>
              </a:rPr>
              <a:t>Eestis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langes</a:t>
            </a:r>
            <a:r>
              <a:rPr lang="en-US" sz="1200" i="1" kern="1200" dirty="0" smtClean="0">
                <a:solidFill>
                  <a:schemeClr val="tx1"/>
                </a:solidFill>
                <a:effectLst/>
                <a:latin typeface="+mn-lt"/>
                <a:ea typeface="+mn-ea"/>
                <a:cs typeface="+mn-cs"/>
              </a:rPr>
              <a:t> 2012 III </a:t>
            </a:r>
            <a:r>
              <a:rPr lang="en-US" sz="1200" i="1" kern="1200" dirty="0" err="1" smtClean="0">
                <a:solidFill>
                  <a:schemeClr val="tx1"/>
                </a:solidFill>
                <a:effectLst/>
                <a:latin typeface="+mn-lt"/>
                <a:ea typeface="+mn-ea"/>
                <a:cs typeface="+mn-cs"/>
              </a:rPr>
              <a:t>kvartalis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noorte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töötuse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määr</a:t>
            </a:r>
            <a:r>
              <a:rPr lang="en-US" sz="1200" i="1" kern="1200" dirty="0" smtClean="0">
                <a:solidFill>
                  <a:schemeClr val="tx1"/>
                </a:solidFill>
                <a:effectLst/>
                <a:latin typeface="+mn-lt"/>
                <a:ea typeface="+mn-ea"/>
                <a:cs typeface="+mn-cs"/>
              </a:rPr>
              <a:t> 19.5%-</a:t>
            </a:r>
            <a:r>
              <a:rPr lang="en-US" sz="1200" i="1" kern="1200" dirty="0" err="1" smtClean="0">
                <a:solidFill>
                  <a:schemeClr val="tx1"/>
                </a:solidFill>
                <a:effectLst/>
                <a:latin typeface="+mn-lt"/>
                <a:ea typeface="+mn-ea"/>
                <a:cs typeface="+mn-cs"/>
              </a:rPr>
              <a:t>ni</a:t>
            </a:r>
            <a:r>
              <a:rPr lang="en-US" sz="1200" i="1" kern="1200" dirty="0" smtClean="0">
                <a:solidFill>
                  <a:schemeClr val="tx1"/>
                </a:solidFill>
                <a:effectLst/>
                <a:latin typeface="+mn-lt"/>
                <a:ea typeface="+mn-ea"/>
                <a:cs typeface="+mn-cs"/>
              </a:rPr>
              <a:t>.”</a:t>
            </a:r>
            <a:r>
              <a:rPr lang="cs-CZ" dirty="0" smtClean="0">
                <a:effectLst/>
              </a:rPr>
              <a:t> </a:t>
            </a:r>
            <a:endParaRPr lang="en-US" dirty="0"/>
          </a:p>
        </p:txBody>
      </p:sp>
      <p:sp>
        <p:nvSpPr>
          <p:cNvPr id="4" name="Slide Number Placeholder 3"/>
          <p:cNvSpPr>
            <a:spLocks noGrp="1"/>
          </p:cNvSpPr>
          <p:nvPr>
            <p:ph type="sldNum" sz="quarter" idx="10"/>
          </p:nvPr>
        </p:nvSpPr>
        <p:spPr/>
        <p:txBody>
          <a:bodyPr/>
          <a:lstStyle/>
          <a:p>
            <a:fld id="{F7D9ECC7-5164-F442-962C-D4CCD6FE6EA8}" type="slidenum">
              <a:rPr lang="en-US" smtClean="0"/>
              <a:t>12</a:t>
            </a:fld>
            <a:endParaRPr lang="en-US"/>
          </a:p>
        </p:txBody>
      </p:sp>
    </p:spTree>
    <p:extLst>
      <p:ext uri="{BB962C8B-B14F-4D97-AF65-F5344CB8AC3E}">
        <p14:creationId xmlns:p14="http://schemas.microsoft.com/office/powerpoint/2010/main" val="1918390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“2012. </a:t>
            </a:r>
            <a:r>
              <a:rPr lang="en-US" sz="1200" i="1" kern="1200" dirty="0" err="1" smtClean="0">
                <a:solidFill>
                  <a:schemeClr val="tx1"/>
                </a:solidFill>
                <a:effectLst/>
                <a:latin typeface="+mn-lt"/>
                <a:ea typeface="+mn-ea"/>
                <a:cs typeface="+mn-cs"/>
              </a:rPr>
              <a:t>aasta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septembris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oli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Euroopa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Liidu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liikmesriikides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kokku</a:t>
            </a:r>
            <a:r>
              <a:rPr lang="en-US" sz="1200" i="1" kern="1200" dirty="0" smtClean="0">
                <a:solidFill>
                  <a:schemeClr val="tx1"/>
                </a:solidFill>
                <a:effectLst/>
                <a:latin typeface="+mn-lt"/>
                <a:ea typeface="+mn-ea"/>
                <a:cs typeface="+mn-cs"/>
              </a:rPr>
              <a:t> 5,520 </a:t>
            </a:r>
            <a:r>
              <a:rPr lang="en-US" sz="1200" i="1" kern="1200" dirty="0" err="1" smtClean="0">
                <a:solidFill>
                  <a:schemeClr val="tx1"/>
                </a:solidFill>
                <a:effectLst/>
                <a:latin typeface="+mn-lt"/>
                <a:ea typeface="+mn-ea"/>
                <a:cs typeface="+mn-cs"/>
              </a:rPr>
              <a:t>miljonit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noort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töötut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alla</a:t>
            </a:r>
            <a:r>
              <a:rPr lang="en-US" sz="1200" i="1" kern="1200" dirty="0" smtClean="0">
                <a:solidFill>
                  <a:schemeClr val="tx1"/>
                </a:solidFill>
                <a:effectLst/>
                <a:latin typeface="+mn-lt"/>
                <a:ea typeface="+mn-ea"/>
                <a:cs typeface="+mn-cs"/>
              </a:rPr>
              <a:t> 25-aastased). </a:t>
            </a:r>
            <a:r>
              <a:rPr lang="en-US" sz="1200" i="1" kern="1200" dirty="0" err="1" smtClean="0">
                <a:solidFill>
                  <a:schemeClr val="tx1"/>
                </a:solidFill>
                <a:effectLst/>
                <a:latin typeface="+mn-lt"/>
                <a:ea typeface="+mn-ea"/>
                <a:cs typeface="+mn-cs"/>
              </a:rPr>
              <a:t>Noorte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töötuse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tase</a:t>
            </a:r>
            <a:r>
              <a:rPr lang="en-US" sz="1200" i="1" kern="1200" dirty="0" smtClean="0">
                <a:solidFill>
                  <a:schemeClr val="tx1"/>
                </a:solidFill>
                <a:effectLst/>
                <a:latin typeface="+mn-lt"/>
                <a:ea typeface="+mn-ea"/>
                <a:cs typeface="+mn-cs"/>
              </a:rPr>
              <a:t> on </a:t>
            </a:r>
            <a:r>
              <a:rPr lang="en-US" sz="1200" i="1" kern="1200" dirty="0" err="1" smtClean="0">
                <a:solidFill>
                  <a:schemeClr val="tx1"/>
                </a:solidFill>
                <a:effectLst/>
                <a:latin typeface="+mn-lt"/>
                <a:ea typeface="+mn-ea"/>
                <a:cs typeface="+mn-cs"/>
              </a:rPr>
              <a:t>ca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kaks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korda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kõrgem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kui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kogu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töötava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elanikkonna</a:t>
            </a:r>
            <a:r>
              <a:rPr lang="en-US" sz="1200" i="1" kern="1200" dirty="0" smtClean="0">
                <a:solidFill>
                  <a:schemeClr val="tx1"/>
                </a:solidFill>
                <a:effectLst/>
                <a:latin typeface="+mn-lt"/>
                <a:ea typeface="+mn-ea"/>
                <a:cs typeface="+mn-cs"/>
              </a:rPr>
              <a:t> (10,6) </a:t>
            </a:r>
            <a:r>
              <a:rPr lang="en-US" sz="1200" i="1" kern="1200" dirty="0" err="1" smtClean="0">
                <a:solidFill>
                  <a:schemeClr val="tx1"/>
                </a:solidFill>
                <a:effectLst/>
                <a:latin typeface="+mn-lt"/>
                <a:ea typeface="+mn-ea"/>
                <a:cs typeface="+mn-cs"/>
              </a:rPr>
              <a:t>ning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kolm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korda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kõrgem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kui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täiskasvanud</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aktiivse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elanikkonna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puhul</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Mõnes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riigis</a:t>
            </a:r>
            <a:r>
              <a:rPr lang="en-US" sz="1200" i="1" kern="1200" dirty="0" smtClean="0">
                <a:solidFill>
                  <a:schemeClr val="tx1"/>
                </a:solidFill>
                <a:effectLst/>
                <a:latin typeface="+mn-lt"/>
                <a:ea typeface="+mn-ea"/>
                <a:cs typeface="+mn-cs"/>
              </a:rPr>
              <a:t> on </a:t>
            </a:r>
            <a:r>
              <a:rPr lang="en-US" sz="1200" i="1" kern="1200" dirty="0" err="1" smtClean="0">
                <a:solidFill>
                  <a:schemeClr val="tx1"/>
                </a:solidFill>
                <a:effectLst/>
                <a:latin typeface="+mn-lt"/>
                <a:ea typeface="+mn-ea"/>
                <a:cs typeface="+mn-cs"/>
              </a:rPr>
              <a:t>noorte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töötuse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määr</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üle</a:t>
            </a:r>
            <a:r>
              <a:rPr lang="en-US" sz="1200" i="1" kern="1200" dirty="0" smtClean="0">
                <a:solidFill>
                  <a:schemeClr val="tx1"/>
                </a:solidFill>
                <a:effectLst/>
                <a:latin typeface="+mn-lt"/>
                <a:ea typeface="+mn-ea"/>
                <a:cs typeface="+mn-cs"/>
              </a:rPr>
              <a:t> 50%14. </a:t>
            </a:r>
            <a:r>
              <a:rPr lang="en-US" sz="1200" i="1" kern="1200" dirty="0" err="1" smtClean="0">
                <a:solidFill>
                  <a:schemeClr val="tx1"/>
                </a:solidFill>
                <a:effectLst/>
                <a:latin typeface="+mn-lt"/>
                <a:ea typeface="+mn-ea"/>
                <a:cs typeface="+mn-cs"/>
              </a:rPr>
              <a:t>Eestis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langes</a:t>
            </a:r>
            <a:r>
              <a:rPr lang="en-US" sz="1200" i="1" kern="1200" dirty="0" smtClean="0">
                <a:solidFill>
                  <a:schemeClr val="tx1"/>
                </a:solidFill>
                <a:effectLst/>
                <a:latin typeface="+mn-lt"/>
                <a:ea typeface="+mn-ea"/>
                <a:cs typeface="+mn-cs"/>
              </a:rPr>
              <a:t> 2012 III </a:t>
            </a:r>
            <a:r>
              <a:rPr lang="en-US" sz="1200" i="1" kern="1200" dirty="0" err="1" smtClean="0">
                <a:solidFill>
                  <a:schemeClr val="tx1"/>
                </a:solidFill>
                <a:effectLst/>
                <a:latin typeface="+mn-lt"/>
                <a:ea typeface="+mn-ea"/>
                <a:cs typeface="+mn-cs"/>
              </a:rPr>
              <a:t>kvartalis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noorte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töötuse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määr</a:t>
            </a:r>
            <a:r>
              <a:rPr lang="en-US" sz="1200" i="1" kern="1200" dirty="0" smtClean="0">
                <a:solidFill>
                  <a:schemeClr val="tx1"/>
                </a:solidFill>
                <a:effectLst/>
                <a:latin typeface="+mn-lt"/>
                <a:ea typeface="+mn-ea"/>
                <a:cs typeface="+mn-cs"/>
              </a:rPr>
              <a:t> 19.5%-</a:t>
            </a:r>
            <a:r>
              <a:rPr lang="en-US" sz="1200" i="1" kern="1200" dirty="0" err="1" smtClean="0">
                <a:solidFill>
                  <a:schemeClr val="tx1"/>
                </a:solidFill>
                <a:effectLst/>
                <a:latin typeface="+mn-lt"/>
                <a:ea typeface="+mn-ea"/>
                <a:cs typeface="+mn-cs"/>
              </a:rPr>
              <a:t>ni</a:t>
            </a:r>
            <a:r>
              <a:rPr lang="en-US" sz="1200" i="1" kern="1200" dirty="0" smtClean="0">
                <a:solidFill>
                  <a:schemeClr val="tx1"/>
                </a:solidFill>
                <a:effectLst/>
                <a:latin typeface="+mn-lt"/>
                <a:ea typeface="+mn-ea"/>
                <a:cs typeface="+mn-cs"/>
              </a:rPr>
              <a:t>.”</a:t>
            </a:r>
            <a:r>
              <a:rPr lang="cs-CZ" dirty="0" smtClean="0">
                <a:effectLst/>
              </a:rPr>
              <a:t> </a:t>
            </a:r>
            <a:endParaRPr lang="en-US" dirty="0"/>
          </a:p>
        </p:txBody>
      </p:sp>
      <p:sp>
        <p:nvSpPr>
          <p:cNvPr id="4" name="Slide Number Placeholder 3"/>
          <p:cNvSpPr>
            <a:spLocks noGrp="1"/>
          </p:cNvSpPr>
          <p:nvPr>
            <p:ph type="sldNum" sz="quarter" idx="10"/>
          </p:nvPr>
        </p:nvSpPr>
        <p:spPr/>
        <p:txBody>
          <a:bodyPr/>
          <a:lstStyle/>
          <a:p>
            <a:fld id="{F7D9ECC7-5164-F442-962C-D4CCD6FE6EA8}" type="slidenum">
              <a:rPr lang="en-US" smtClean="0"/>
              <a:t>13</a:t>
            </a:fld>
            <a:endParaRPr lang="en-US"/>
          </a:p>
        </p:txBody>
      </p:sp>
    </p:spTree>
    <p:extLst>
      <p:ext uri="{BB962C8B-B14F-4D97-AF65-F5344CB8AC3E}">
        <p14:creationId xmlns:p14="http://schemas.microsoft.com/office/powerpoint/2010/main" val="1918390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modern societies, education is seen as the most important determinant of social position as well as a prerequisite for social mobility, avoiding unemployment, etc. The extent and particular nature of its effect (to what degree it promotes or reduces inequality) depends on the organization of the education system. </a:t>
            </a:r>
            <a:endParaRPr lang="cs-CZ" sz="1200" kern="1200" dirty="0" smtClean="0">
              <a:solidFill>
                <a:schemeClr val="tx1"/>
              </a:solidFill>
              <a:effectLst/>
              <a:latin typeface="+mn-lt"/>
              <a:ea typeface="+mn-ea"/>
              <a:cs typeface="+mn-cs"/>
            </a:endParaRPr>
          </a:p>
          <a:p>
            <a:r>
              <a:rPr lang="en-US" i="1" dirty="0" smtClean="0"/>
              <a:t>“Today only approximately 3% of Estonian university students spend some time studying abroad. The target set in the European Higher Education Area is for 20% of graduates to have mobility experience by 2020. </a:t>
            </a:r>
            <a:endParaRPr lang="en-US" dirty="0"/>
          </a:p>
        </p:txBody>
      </p:sp>
      <p:sp>
        <p:nvSpPr>
          <p:cNvPr id="4" name="Slide Number Placeholder 3"/>
          <p:cNvSpPr>
            <a:spLocks noGrp="1"/>
          </p:cNvSpPr>
          <p:nvPr>
            <p:ph type="sldNum" sz="quarter" idx="10"/>
          </p:nvPr>
        </p:nvSpPr>
        <p:spPr/>
        <p:txBody>
          <a:bodyPr/>
          <a:lstStyle/>
          <a:p>
            <a:fld id="{F7D9ECC7-5164-F442-962C-D4CCD6FE6EA8}" type="slidenum">
              <a:rPr lang="en-US" smtClean="0"/>
              <a:t>16</a:t>
            </a:fld>
            <a:endParaRPr lang="en-US"/>
          </a:p>
        </p:txBody>
      </p:sp>
    </p:spTree>
    <p:extLst>
      <p:ext uri="{BB962C8B-B14F-4D97-AF65-F5344CB8AC3E}">
        <p14:creationId xmlns:p14="http://schemas.microsoft.com/office/powerpoint/2010/main" val="1595514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modern societies, education is seen as the most important determinant of social position as well as a prerequisite for social mobility, avoiding unemployment, etc. The extent and particular nature of its effect (to what degree it promotes or reduces inequality) depends on the organization of the education system. </a:t>
            </a:r>
            <a:endParaRPr lang="cs-CZ" sz="1200" kern="1200" dirty="0" smtClean="0">
              <a:solidFill>
                <a:schemeClr val="tx1"/>
              </a:solidFill>
              <a:effectLst/>
              <a:latin typeface="+mn-lt"/>
              <a:ea typeface="+mn-ea"/>
              <a:cs typeface="+mn-cs"/>
            </a:endParaRPr>
          </a:p>
          <a:p>
            <a:r>
              <a:rPr lang="en-US" i="1" dirty="0" smtClean="0"/>
              <a:t>“Today only approximately 3% of Estonian university students spend some time studying abroad. The target set in the European Higher Education Area is for 20% of graduates to have mobility experience by 2020. </a:t>
            </a:r>
            <a:endParaRPr lang="en-US" dirty="0"/>
          </a:p>
        </p:txBody>
      </p:sp>
      <p:sp>
        <p:nvSpPr>
          <p:cNvPr id="4" name="Slide Number Placeholder 3"/>
          <p:cNvSpPr>
            <a:spLocks noGrp="1"/>
          </p:cNvSpPr>
          <p:nvPr>
            <p:ph type="sldNum" sz="quarter" idx="10"/>
          </p:nvPr>
        </p:nvSpPr>
        <p:spPr/>
        <p:txBody>
          <a:bodyPr/>
          <a:lstStyle/>
          <a:p>
            <a:fld id="{F7D9ECC7-5164-F442-962C-D4CCD6FE6EA8}" type="slidenum">
              <a:rPr lang="en-US" smtClean="0"/>
              <a:t>17</a:t>
            </a:fld>
            <a:endParaRPr lang="en-US"/>
          </a:p>
        </p:txBody>
      </p:sp>
    </p:spTree>
    <p:extLst>
      <p:ext uri="{BB962C8B-B14F-4D97-AF65-F5344CB8AC3E}">
        <p14:creationId xmlns:p14="http://schemas.microsoft.com/office/powerpoint/2010/main" val="1595514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Erasmus, non-formal mobility (often </a:t>
            </a:r>
            <a:r>
              <a:rPr lang="en-US" dirty="0" err="1" smtClean="0"/>
              <a:t>YiA</a:t>
            </a:r>
            <a:r>
              <a:rPr lang="en-US" dirty="0" smtClean="0"/>
              <a:t> programme), EVS – Europe spent billions on youth and giving the opportunity to various forms of education mobility.</a:t>
            </a:r>
            <a:endParaRPr lang="cs-CZ" dirty="0" smtClean="0"/>
          </a:p>
          <a:p>
            <a:endParaRPr lang="en-US" dirty="0"/>
          </a:p>
        </p:txBody>
      </p:sp>
      <p:sp>
        <p:nvSpPr>
          <p:cNvPr id="4" name="Slide Number Placeholder 3"/>
          <p:cNvSpPr>
            <a:spLocks noGrp="1"/>
          </p:cNvSpPr>
          <p:nvPr>
            <p:ph type="sldNum" sz="quarter" idx="10"/>
          </p:nvPr>
        </p:nvSpPr>
        <p:spPr/>
        <p:txBody>
          <a:bodyPr/>
          <a:lstStyle/>
          <a:p>
            <a:fld id="{F7D9ECC7-5164-F442-962C-D4CCD6FE6EA8}" type="slidenum">
              <a:rPr lang="en-US" smtClean="0"/>
              <a:t>19</a:t>
            </a:fld>
            <a:endParaRPr lang="en-US"/>
          </a:p>
        </p:txBody>
      </p:sp>
    </p:spTree>
    <p:extLst>
      <p:ext uri="{BB962C8B-B14F-4D97-AF65-F5344CB8AC3E}">
        <p14:creationId xmlns:p14="http://schemas.microsoft.com/office/powerpoint/2010/main" val="1507845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Erasmus, non-formal mobility (often </a:t>
            </a:r>
            <a:r>
              <a:rPr lang="en-US" dirty="0" err="1" smtClean="0"/>
              <a:t>YiA</a:t>
            </a:r>
            <a:r>
              <a:rPr lang="en-US" dirty="0" smtClean="0"/>
              <a:t> programme), EVS – Europe spent billions on youth and giving the opportunity to various forms of education mobility.</a:t>
            </a:r>
            <a:endParaRPr lang="cs-CZ" dirty="0" smtClean="0"/>
          </a:p>
          <a:p>
            <a:endParaRPr lang="en-US" dirty="0"/>
          </a:p>
        </p:txBody>
      </p:sp>
      <p:sp>
        <p:nvSpPr>
          <p:cNvPr id="4" name="Slide Number Placeholder 3"/>
          <p:cNvSpPr>
            <a:spLocks noGrp="1"/>
          </p:cNvSpPr>
          <p:nvPr>
            <p:ph type="sldNum" sz="quarter" idx="10"/>
          </p:nvPr>
        </p:nvSpPr>
        <p:spPr/>
        <p:txBody>
          <a:bodyPr/>
          <a:lstStyle/>
          <a:p>
            <a:fld id="{F7D9ECC7-5164-F442-962C-D4CCD6FE6EA8}" type="slidenum">
              <a:rPr lang="en-US" smtClean="0"/>
              <a:t>20</a:t>
            </a:fld>
            <a:endParaRPr lang="en-US"/>
          </a:p>
        </p:txBody>
      </p:sp>
    </p:spTree>
    <p:extLst>
      <p:ext uri="{BB962C8B-B14F-4D97-AF65-F5344CB8AC3E}">
        <p14:creationId xmlns:p14="http://schemas.microsoft.com/office/powerpoint/2010/main" val="1507845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Erasmus, non-formal mobility (often </a:t>
            </a:r>
            <a:r>
              <a:rPr lang="en-US" dirty="0" err="1" smtClean="0"/>
              <a:t>YiA</a:t>
            </a:r>
            <a:r>
              <a:rPr lang="en-US" dirty="0" smtClean="0"/>
              <a:t> programme), EVS – Europe spent billions on youth and giving the opportunity to various forms of education mobility.</a:t>
            </a:r>
            <a:endParaRPr lang="cs-CZ" dirty="0" smtClean="0"/>
          </a:p>
          <a:p>
            <a:endParaRPr lang="en-US" dirty="0"/>
          </a:p>
        </p:txBody>
      </p:sp>
      <p:sp>
        <p:nvSpPr>
          <p:cNvPr id="4" name="Slide Number Placeholder 3"/>
          <p:cNvSpPr>
            <a:spLocks noGrp="1"/>
          </p:cNvSpPr>
          <p:nvPr>
            <p:ph type="sldNum" sz="quarter" idx="10"/>
          </p:nvPr>
        </p:nvSpPr>
        <p:spPr/>
        <p:txBody>
          <a:bodyPr/>
          <a:lstStyle/>
          <a:p>
            <a:fld id="{F7D9ECC7-5164-F442-962C-D4CCD6FE6EA8}" type="slidenum">
              <a:rPr lang="en-US" smtClean="0"/>
              <a:t>21</a:t>
            </a:fld>
            <a:endParaRPr lang="en-US"/>
          </a:p>
        </p:txBody>
      </p:sp>
    </p:spTree>
    <p:extLst>
      <p:ext uri="{BB962C8B-B14F-4D97-AF65-F5344CB8AC3E}">
        <p14:creationId xmlns:p14="http://schemas.microsoft.com/office/powerpoint/2010/main" val="1507845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Erasmus, non-formal mobility (often </a:t>
            </a:r>
            <a:r>
              <a:rPr lang="en-US" dirty="0" err="1" smtClean="0"/>
              <a:t>YiA</a:t>
            </a:r>
            <a:r>
              <a:rPr lang="en-US" dirty="0" smtClean="0"/>
              <a:t> programme), EVS – Europe spent billions on youth and giving the opportunity to various forms of education mobility.</a:t>
            </a:r>
            <a:endParaRPr lang="cs-CZ" dirty="0" smtClean="0"/>
          </a:p>
          <a:p>
            <a:endParaRPr lang="en-US" dirty="0"/>
          </a:p>
        </p:txBody>
      </p:sp>
      <p:sp>
        <p:nvSpPr>
          <p:cNvPr id="4" name="Slide Number Placeholder 3"/>
          <p:cNvSpPr>
            <a:spLocks noGrp="1"/>
          </p:cNvSpPr>
          <p:nvPr>
            <p:ph type="sldNum" sz="quarter" idx="10"/>
          </p:nvPr>
        </p:nvSpPr>
        <p:spPr/>
        <p:txBody>
          <a:bodyPr/>
          <a:lstStyle/>
          <a:p>
            <a:fld id="{F7D9ECC7-5164-F442-962C-D4CCD6FE6EA8}" type="slidenum">
              <a:rPr lang="en-US" smtClean="0"/>
              <a:t>22</a:t>
            </a:fld>
            <a:endParaRPr lang="en-US"/>
          </a:p>
        </p:txBody>
      </p:sp>
    </p:spTree>
    <p:extLst>
      <p:ext uri="{BB962C8B-B14F-4D97-AF65-F5344CB8AC3E}">
        <p14:creationId xmlns:p14="http://schemas.microsoft.com/office/powerpoint/2010/main" val="1507845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319" y="3155695"/>
            <a:ext cx="13818950" cy="2177475"/>
          </a:xfrm>
        </p:spPr>
        <p:txBody>
          <a:bodyPr/>
          <a:lstStyle/>
          <a:p>
            <a:r>
              <a:rPr lang="cs-CZ" smtClean="0"/>
              <a:t>Click to edit Master title style</a:t>
            </a:r>
            <a:endParaRPr lang="en-US"/>
          </a:p>
        </p:txBody>
      </p:sp>
      <p:sp>
        <p:nvSpPr>
          <p:cNvPr id="3" name="Subtitle 2"/>
          <p:cNvSpPr>
            <a:spLocks noGrp="1"/>
          </p:cNvSpPr>
          <p:nvPr>
            <p:ph type="subTitle" idx="1"/>
          </p:nvPr>
        </p:nvSpPr>
        <p:spPr>
          <a:xfrm>
            <a:off x="2438638" y="5756434"/>
            <a:ext cx="11380312" cy="2596039"/>
          </a:xfrm>
        </p:spPr>
        <p:txBody>
          <a:bodyPr/>
          <a:lstStyle>
            <a:lvl1pPr marL="0" indent="0" algn="ctr">
              <a:buNone/>
              <a:defRPr>
                <a:solidFill>
                  <a:schemeClr val="tx1">
                    <a:tint val="75000"/>
                  </a:schemeClr>
                </a:solidFill>
              </a:defRPr>
            </a:lvl1pPr>
            <a:lvl2pPr marL="812764" indent="0" algn="ctr">
              <a:buNone/>
              <a:defRPr>
                <a:solidFill>
                  <a:schemeClr val="tx1">
                    <a:tint val="75000"/>
                  </a:schemeClr>
                </a:solidFill>
              </a:defRPr>
            </a:lvl2pPr>
            <a:lvl3pPr marL="1625529" indent="0" algn="ctr">
              <a:buNone/>
              <a:defRPr>
                <a:solidFill>
                  <a:schemeClr val="tx1">
                    <a:tint val="75000"/>
                  </a:schemeClr>
                </a:solidFill>
              </a:defRPr>
            </a:lvl3pPr>
            <a:lvl4pPr marL="2438293" indent="0" algn="ctr">
              <a:buNone/>
              <a:defRPr>
                <a:solidFill>
                  <a:schemeClr val="tx1">
                    <a:tint val="75000"/>
                  </a:schemeClr>
                </a:solidFill>
              </a:defRPr>
            </a:lvl4pPr>
            <a:lvl5pPr marL="3251058" indent="0" algn="ctr">
              <a:buNone/>
              <a:defRPr>
                <a:solidFill>
                  <a:schemeClr val="tx1">
                    <a:tint val="75000"/>
                  </a:schemeClr>
                </a:solidFill>
              </a:defRPr>
            </a:lvl5pPr>
            <a:lvl6pPr marL="4063822" indent="0" algn="ctr">
              <a:buNone/>
              <a:defRPr>
                <a:solidFill>
                  <a:schemeClr val="tx1">
                    <a:tint val="75000"/>
                  </a:schemeClr>
                </a:solidFill>
              </a:defRPr>
            </a:lvl6pPr>
            <a:lvl7pPr marL="4876587" indent="0" algn="ctr">
              <a:buNone/>
              <a:defRPr>
                <a:solidFill>
                  <a:schemeClr val="tx1">
                    <a:tint val="75000"/>
                  </a:schemeClr>
                </a:solidFill>
              </a:defRPr>
            </a:lvl7pPr>
            <a:lvl8pPr marL="5689351" indent="0" algn="ctr">
              <a:buNone/>
              <a:defRPr>
                <a:solidFill>
                  <a:schemeClr val="tx1">
                    <a:tint val="75000"/>
                  </a:schemeClr>
                </a:solidFill>
              </a:defRPr>
            </a:lvl8pPr>
            <a:lvl9pPr marL="6502116" indent="0" algn="ctr">
              <a:buNone/>
              <a:defRPr>
                <a:solidFill>
                  <a:schemeClr val="tx1">
                    <a:tint val="75000"/>
                  </a:schemeClr>
                </a:solidFill>
              </a:defRPr>
            </a:lvl9pPr>
          </a:lstStyle>
          <a:p>
            <a:r>
              <a:rPr lang="cs-CZ" smtClean="0"/>
              <a:t>Click to edit Master subtitle style</a:t>
            </a:r>
            <a:endParaRPr lang="en-US"/>
          </a:p>
        </p:txBody>
      </p:sp>
      <p:sp>
        <p:nvSpPr>
          <p:cNvPr id="4" name="Date Placeholder 3"/>
          <p:cNvSpPr>
            <a:spLocks noGrp="1"/>
          </p:cNvSpPr>
          <p:nvPr>
            <p:ph type="dt" sz="half" idx="10"/>
          </p:nvPr>
        </p:nvSpPr>
        <p:spPr/>
        <p:txBody>
          <a:bodyPr/>
          <a:lstStyle/>
          <a:p>
            <a:fld id="{D77A441A-2736-724E-9A06-7C5090FA04FB}" type="datetimeFigureOut">
              <a:rPr lang="en-US" smtClean="0"/>
              <a:pPr/>
              <a:t>01/04/14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E2843-2244-8F4F-9014-FD16FA4E89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
        <p:nvSpPr>
          <p:cNvPr id="4" name="Date Placeholder 3"/>
          <p:cNvSpPr>
            <a:spLocks noGrp="1"/>
          </p:cNvSpPr>
          <p:nvPr>
            <p:ph type="dt" sz="half" idx="10"/>
          </p:nvPr>
        </p:nvSpPr>
        <p:spPr/>
        <p:txBody>
          <a:bodyPr/>
          <a:lstStyle/>
          <a:p>
            <a:fld id="{D77A441A-2736-724E-9A06-7C5090FA04FB}" type="datetimeFigureOut">
              <a:rPr lang="en-US" smtClean="0"/>
              <a:pPr/>
              <a:t>01/04/14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E2843-2244-8F4F-9014-FD16FA4E89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6751" y="338614"/>
            <a:ext cx="3657957" cy="7223760"/>
          </a:xfrm>
        </p:spPr>
        <p:txBody>
          <a:bodyPr vert="eaVert"/>
          <a:lstStyle/>
          <a:p>
            <a:r>
              <a:rPr lang="et-EE" smtClean="0"/>
              <a:t>Click to edit Master title style</a:t>
            </a:r>
            <a:endParaRPr lang="en-US"/>
          </a:p>
        </p:txBody>
      </p:sp>
      <p:sp>
        <p:nvSpPr>
          <p:cNvPr id="3" name="Vertical Text Placeholder 2"/>
          <p:cNvSpPr>
            <a:spLocks noGrp="1"/>
          </p:cNvSpPr>
          <p:nvPr>
            <p:ph type="body" orient="vert" idx="1"/>
          </p:nvPr>
        </p:nvSpPr>
        <p:spPr>
          <a:xfrm>
            <a:off x="812879" y="338614"/>
            <a:ext cx="10702912" cy="7223760"/>
          </a:xfrm>
        </p:spPr>
        <p:txBody>
          <a:bodyPr vert="eaVert"/>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
        <p:nvSpPr>
          <p:cNvPr id="4" name="Date Placeholder 3"/>
          <p:cNvSpPr>
            <a:spLocks noGrp="1"/>
          </p:cNvSpPr>
          <p:nvPr>
            <p:ph type="dt" sz="half" idx="10"/>
          </p:nvPr>
        </p:nvSpPr>
        <p:spPr/>
        <p:txBody>
          <a:bodyPr/>
          <a:lstStyle/>
          <a:p>
            <a:fld id="{D77A441A-2736-724E-9A06-7C5090FA04FB}" type="datetimeFigureOut">
              <a:rPr lang="en-US" smtClean="0"/>
              <a:pPr/>
              <a:t>01/04/14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E2843-2244-8F4F-9014-FD16FA4E893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Click to edit Master title style</a:t>
            </a:r>
            <a:endParaRPr lang="en-US"/>
          </a:p>
        </p:txBody>
      </p:sp>
      <p:sp>
        <p:nvSpPr>
          <p:cNvPr id="3" name="Content Placeholder 2"/>
          <p:cNvSpPr>
            <a:spLocks noGrp="1"/>
          </p:cNvSpPr>
          <p:nvPr>
            <p:ph idx="1"/>
          </p:nvPr>
        </p:nvSpPr>
        <p:spPr/>
        <p:txBody>
          <a:body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
        <p:nvSpPr>
          <p:cNvPr id="4" name="Date Placeholder 3"/>
          <p:cNvSpPr>
            <a:spLocks noGrp="1"/>
          </p:cNvSpPr>
          <p:nvPr>
            <p:ph type="dt" sz="half" idx="10"/>
          </p:nvPr>
        </p:nvSpPr>
        <p:spPr/>
        <p:txBody>
          <a:bodyPr/>
          <a:lstStyle/>
          <a:p>
            <a:fld id="{D77A441A-2736-724E-9A06-7C5090FA04FB}" type="datetimeFigureOut">
              <a:rPr lang="en-US" smtClean="0"/>
              <a:pPr/>
              <a:t>01/04/14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E2843-2244-8F4F-9014-FD16FA4E893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37" y="6527722"/>
            <a:ext cx="13818950" cy="2017575"/>
          </a:xfrm>
        </p:spPr>
        <p:txBody>
          <a:bodyPr anchor="t"/>
          <a:lstStyle>
            <a:lvl1pPr algn="l">
              <a:defRPr sz="7100" b="1" cap="all"/>
            </a:lvl1pPr>
          </a:lstStyle>
          <a:p>
            <a:r>
              <a:rPr lang="et-EE" smtClean="0"/>
              <a:t>Click to edit Master title style</a:t>
            </a:r>
            <a:endParaRPr lang="en-US"/>
          </a:p>
        </p:txBody>
      </p:sp>
      <p:sp>
        <p:nvSpPr>
          <p:cNvPr id="3" name="Text Placeholder 2"/>
          <p:cNvSpPr>
            <a:spLocks noGrp="1"/>
          </p:cNvSpPr>
          <p:nvPr>
            <p:ph type="body" idx="1"/>
          </p:nvPr>
        </p:nvSpPr>
        <p:spPr>
          <a:xfrm>
            <a:off x="1284237" y="4305569"/>
            <a:ext cx="13818950" cy="2222152"/>
          </a:xfrm>
        </p:spPr>
        <p:txBody>
          <a:bodyPr anchor="b"/>
          <a:lstStyle>
            <a:lvl1pPr marL="0" indent="0">
              <a:buNone/>
              <a:defRPr sz="3600">
                <a:solidFill>
                  <a:schemeClr val="tx1">
                    <a:tint val="75000"/>
                  </a:schemeClr>
                </a:solidFill>
              </a:defRPr>
            </a:lvl1pPr>
            <a:lvl2pPr marL="812764" indent="0">
              <a:buNone/>
              <a:defRPr sz="3200">
                <a:solidFill>
                  <a:schemeClr val="tx1">
                    <a:tint val="75000"/>
                  </a:schemeClr>
                </a:solidFill>
              </a:defRPr>
            </a:lvl2pPr>
            <a:lvl3pPr marL="1625529" indent="0">
              <a:buNone/>
              <a:defRPr sz="2800">
                <a:solidFill>
                  <a:schemeClr val="tx1">
                    <a:tint val="75000"/>
                  </a:schemeClr>
                </a:solidFill>
              </a:defRPr>
            </a:lvl3pPr>
            <a:lvl4pPr marL="2438293" indent="0">
              <a:buNone/>
              <a:defRPr sz="2500">
                <a:solidFill>
                  <a:schemeClr val="tx1">
                    <a:tint val="75000"/>
                  </a:schemeClr>
                </a:solidFill>
              </a:defRPr>
            </a:lvl4pPr>
            <a:lvl5pPr marL="3251058" indent="0">
              <a:buNone/>
              <a:defRPr sz="2500">
                <a:solidFill>
                  <a:schemeClr val="tx1">
                    <a:tint val="75000"/>
                  </a:schemeClr>
                </a:solidFill>
              </a:defRPr>
            </a:lvl5pPr>
            <a:lvl6pPr marL="4063822" indent="0">
              <a:buNone/>
              <a:defRPr sz="2500">
                <a:solidFill>
                  <a:schemeClr val="tx1">
                    <a:tint val="75000"/>
                  </a:schemeClr>
                </a:solidFill>
              </a:defRPr>
            </a:lvl6pPr>
            <a:lvl7pPr marL="4876587" indent="0">
              <a:buNone/>
              <a:defRPr sz="2500">
                <a:solidFill>
                  <a:schemeClr val="tx1">
                    <a:tint val="75000"/>
                  </a:schemeClr>
                </a:solidFill>
              </a:defRPr>
            </a:lvl7pPr>
            <a:lvl8pPr marL="5689351" indent="0">
              <a:buNone/>
              <a:defRPr sz="2500">
                <a:solidFill>
                  <a:schemeClr val="tx1">
                    <a:tint val="75000"/>
                  </a:schemeClr>
                </a:solidFill>
              </a:defRPr>
            </a:lvl8pPr>
            <a:lvl9pPr marL="6502116" indent="0">
              <a:buNone/>
              <a:defRPr sz="2500">
                <a:solidFill>
                  <a:schemeClr val="tx1">
                    <a:tint val="75000"/>
                  </a:schemeClr>
                </a:solidFill>
              </a:defRPr>
            </a:lvl9pPr>
          </a:lstStyle>
          <a:p>
            <a:pPr lvl="0"/>
            <a:r>
              <a:rPr lang="et-EE" smtClean="0"/>
              <a:t>Click to edit Master text styles</a:t>
            </a:r>
          </a:p>
        </p:txBody>
      </p:sp>
      <p:sp>
        <p:nvSpPr>
          <p:cNvPr id="4" name="Date Placeholder 3"/>
          <p:cNvSpPr>
            <a:spLocks noGrp="1"/>
          </p:cNvSpPr>
          <p:nvPr>
            <p:ph type="dt" sz="half" idx="10"/>
          </p:nvPr>
        </p:nvSpPr>
        <p:spPr/>
        <p:txBody>
          <a:bodyPr/>
          <a:lstStyle/>
          <a:p>
            <a:fld id="{D77A441A-2736-724E-9A06-7C5090FA04FB}" type="datetimeFigureOut">
              <a:rPr lang="en-US" smtClean="0"/>
              <a:pPr/>
              <a:t>01/04/14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E2843-2244-8F4F-9014-FD16FA4E89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Click to edit Master title style</a:t>
            </a:r>
            <a:endParaRPr lang="en-US"/>
          </a:p>
        </p:txBody>
      </p:sp>
      <p:sp>
        <p:nvSpPr>
          <p:cNvPr id="3" name="Content Placeholder 2"/>
          <p:cNvSpPr>
            <a:spLocks noGrp="1"/>
          </p:cNvSpPr>
          <p:nvPr>
            <p:ph sz="half" idx="1"/>
          </p:nvPr>
        </p:nvSpPr>
        <p:spPr>
          <a:xfrm>
            <a:off x="812879" y="1975247"/>
            <a:ext cx="7180435" cy="5587127"/>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
        <p:nvSpPr>
          <p:cNvPr id="4" name="Content Placeholder 3"/>
          <p:cNvSpPr>
            <a:spLocks noGrp="1"/>
          </p:cNvSpPr>
          <p:nvPr>
            <p:ph sz="half" idx="2"/>
          </p:nvPr>
        </p:nvSpPr>
        <p:spPr>
          <a:xfrm>
            <a:off x="8264274" y="1975247"/>
            <a:ext cx="7180435" cy="5587127"/>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
        <p:nvSpPr>
          <p:cNvPr id="5" name="Date Placeholder 4"/>
          <p:cNvSpPr>
            <a:spLocks noGrp="1"/>
          </p:cNvSpPr>
          <p:nvPr>
            <p:ph type="dt" sz="half" idx="10"/>
          </p:nvPr>
        </p:nvSpPr>
        <p:spPr/>
        <p:txBody>
          <a:bodyPr/>
          <a:lstStyle/>
          <a:p>
            <a:fld id="{D77A441A-2736-724E-9A06-7C5090FA04FB}" type="datetimeFigureOut">
              <a:rPr lang="en-US" smtClean="0"/>
              <a:pPr/>
              <a:t>01/04/14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7E2843-2244-8F4F-9014-FD16FA4E893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80" y="406807"/>
            <a:ext cx="14631829" cy="1693069"/>
          </a:xfrm>
        </p:spPr>
        <p:txBody>
          <a:bodyPr/>
          <a:lstStyle>
            <a:lvl1pPr>
              <a:defRPr/>
            </a:lvl1pPr>
          </a:lstStyle>
          <a:p>
            <a:r>
              <a:rPr lang="et-EE" smtClean="0"/>
              <a:t>Click to edit Master title style</a:t>
            </a:r>
            <a:endParaRPr lang="en-US"/>
          </a:p>
        </p:txBody>
      </p:sp>
      <p:sp>
        <p:nvSpPr>
          <p:cNvPr id="3" name="Text Placeholder 2"/>
          <p:cNvSpPr>
            <a:spLocks noGrp="1"/>
          </p:cNvSpPr>
          <p:nvPr>
            <p:ph type="body" idx="1"/>
          </p:nvPr>
        </p:nvSpPr>
        <p:spPr>
          <a:xfrm>
            <a:off x="812879" y="2273887"/>
            <a:ext cx="7183258" cy="947648"/>
          </a:xfrm>
        </p:spPr>
        <p:txBody>
          <a:bodyPr anchor="b"/>
          <a:lstStyle>
            <a:lvl1pPr marL="0" indent="0">
              <a:buNone/>
              <a:defRPr sz="4300" b="1"/>
            </a:lvl1pPr>
            <a:lvl2pPr marL="812764" indent="0">
              <a:buNone/>
              <a:defRPr sz="3600" b="1"/>
            </a:lvl2pPr>
            <a:lvl3pPr marL="1625529" indent="0">
              <a:buNone/>
              <a:defRPr sz="3200" b="1"/>
            </a:lvl3pPr>
            <a:lvl4pPr marL="2438293" indent="0">
              <a:buNone/>
              <a:defRPr sz="2800" b="1"/>
            </a:lvl4pPr>
            <a:lvl5pPr marL="3251058" indent="0">
              <a:buNone/>
              <a:defRPr sz="2800" b="1"/>
            </a:lvl5pPr>
            <a:lvl6pPr marL="4063822" indent="0">
              <a:buNone/>
              <a:defRPr sz="2800" b="1"/>
            </a:lvl6pPr>
            <a:lvl7pPr marL="4876587" indent="0">
              <a:buNone/>
              <a:defRPr sz="2800" b="1"/>
            </a:lvl7pPr>
            <a:lvl8pPr marL="5689351" indent="0">
              <a:buNone/>
              <a:defRPr sz="2800" b="1"/>
            </a:lvl8pPr>
            <a:lvl9pPr marL="6502116" indent="0">
              <a:buNone/>
              <a:defRPr sz="2800" b="1"/>
            </a:lvl9pPr>
          </a:lstStyle>
          <a:p>
            <a:pPr lvl="0"/>
            <a:r>
              <a:rPr lang="et-EE" smtClean="0"/>
              <a:t>Click to edit Master text styles</a:t>
            </a:r>
          </a:p>
        </p:txBody>
      </p:sp>
      <p:sp>
        <p:nvSpPr>
          <p:cNvPr id="4" name="Content Placeholder 3"/>
          <p:cNvSpPr>
            <a:spLocks noGrp="1"/>
          </p:cNvSpPr>
          <p:nvPr>
            <p:ph sz="half" idx="2"/>
          </p:nvPr>
        </p:nvSpPr>
        <p:spPr>
          <a:xfrm>
            <a:off x="812879" y="3221534"/>
            <a:ext cx="7183258" cy="5852846"/>
          </a:xfrm>
        </p:spPr>
        <p:txBody>
          <a:bodyPr/>
          <a:lstStyle>
            <a:lvl1pPr>
              <a:defRPr sz="4300"/>
            </a:lvl1pPr>
            <a:lvl2pPr>
              <a:defRPr sz="3600"/>
            </a:lvl2pPr>
            <a:lvl3pPr>
              <a:defRPr sz="3200"/>
            </a:lvl3pPr>
            <a:lvl4pPr>
              <a:defRPr sz="2800"/>
            </a:lvl4pPr>
            <a:lvl5pPr>
              <a:defRPr sz="2800"/>
            </a:lvl5pPr>
            <a:lvl6pPr>
              <a:defRPr sz="2800"/>
            </a:lvl6pPr>
            <a:lvl7pPr>
              <a:defRPr sz="2800"/>
            </a:lvl7pPr>
            <a:lvl8pPr>
              <a:defRPr sz="2800"/>
            </a:lvl8pPr>
            <a:lvl9pPr>
              <a:defRPr sz="28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
        <p:nvSpPr>
          <p:cNvPr id="5" name="Text Placeholder 4"/>
          <p:cNvSpPr>
            <a:spLocks noGrp="1"/>
          </p:cNvSpPr>
          <p:nvPr>
            <p:ph type="body" sz="quarter" idx="3"/>
          </p:nvPr>
        </p:nvSpPr>
        <p:spPr>
          <a:xfrm>
            <a:off x="8258631" y="2273887"/>
            <a:ext cx="7186080" cy="947648"/>
          </a:xfrm>
        </p:spPr>
        <p:txBody>
          <a:bodyPr anchor="b"/>
          <a:lstStyle>
            <a:lvl1pPr marL="0" indent="0">
              <a:buNone/>
              <a:defRPr sz="4300" b="1"/>
            </a:lvl1pPr>
            <a:lvl2pPr marL="812764" indent="0">
              <a:buNone/>
              <a:defRPr sz="3600" b="1"/>
            </a:lvl2pPr>
            <a:lvl3pPr marL="1625529" indent="0">
              <a:buNone/>
              <a:defRPr sz="3200" b="1"/>
            </a:lvl3pPr>
            <a:lvl4pPr marL="2438293" indent="0">
              <a:buNone/>
              <a:defRPr sz="2800" b="1"/>
            </a:lvl4pPr>
            <a:lvl5pPr marL="3251058" indent="0">
              <a:buNone/>
              <a:defRPr sz="2800" b="1"/>
            </a:lvl5pPr>
            <a:lvl6pPr marL="4063822" indent="0">
              <a:buNone/>
              <a:defRPr sz="2800" b="1"/>
            </a:lvl6pPr>
            <a:lvl7pPr marL="4876587" indent="0">
              <a:buNone/>
              <a:defRPr sz="2800" b="1"/>
            </a:lvl7pPr>
            <a:lvl8pPr marL="5689351" indent="0">
              <a:buNone/>
              <a:defRPr sz="2800" b="1"/>
            </a:lvl8pPr>
            <a:lvl9pPr marL="6502116" indent="0">
              <a:buNone/>
              <a:defRPr sz="2800" b="1"/>
            </a:lvl9pPr>
          </a:lstStyle>
          <a:p>
            <a:pPr lvl="0"/>
            <a:r>
              <a:rPr lang="et-EE" smtClean="0"/>
              <a:t>Click to edit Master text styles</a:t>
            </a:r>
          </a:p>
        </p:txBody>
      </p:sp>
      <p:sp>
        <p:nvSpPr>
          <p:cNvPr id="6" name="Content Placeholder 5"/>
          <p:cNvSpPr>
            <a:spLocks noGrp="1"/>
          </p:cNvSpPr>
          <p:nvPr>
            <p:ph sz="quarter" idx="4"/>
          </p:nvPr>
        </p:nvSpPr>
        <p:spPr>
          <a:xfrm>
            <a:off x="8258631" y="3221534"/>
            <a:ext cx="7186080" cy="5852846"/>
          </a:xfrm>
        </p:spPr>
        <p:txBody>
          <a:bodyPr/>
          <a:lstStyle>
            <a:lvl1pPr>
              <a:defRPr sz="4300"/>
            </a:lvl1pPr>
            <a:lvl2pPr>
              <a:defRPr sz="3600"/>
            </a:lvl2pPr>
            <a:lvl3pPr>
              <a:defRPr sz="3200"/>
            </a:lvl3pPr>
            <a:lvl4pPr>
              <a:defRPr sz="2800"/>
            </a:lvl4pPr>
            <a:lvl5pPr>
              <a:defRPr sz="2800"/>
            </a:lvl5pPr>
            <a:lvl6pPr>
              <a:defRPr sz="2800"/>
            </a:lvl6pPr>
            <a:lvl7pPr>
              <a:defRPr sz="2800"/>
            </a:lvl7pPr>
            <a:lvl8pPr>
              <a:defRPr sz="2800"/>
            </a:lvl8pPr>
            <a:lvl9pPr>
              <a:defRPr sz="28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
        <p:nvSpPr>
          <p:cNvPr id="7" name="Date Placeholder 6"/>
          <p:cNvSpPr>
            <a:spLocks noGrp="1"/>
          </p:cNvSpPr>
          <p:nvPr>
            <p:ph type="dt" sz="half" idx="10"/>
          </p:nvPr>
        </p:nvSpPr>
        <p:spPr/>
        <p:txBody>
          <a:bodyPr/>
          <a:lstStyle/>
          <a:p>
            <a:fld id="{D77A441A-2736-724E-9A06-7C5090FA04FB}" type="datetimeFigureOut">
              <a:rPr lang="en-US" smtClean="0"/>
              <a:pPr/>
              <a:t>01/04/14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7E2843-2244-8F4F-9014-FD16FA4E89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Click to edit Master title style</a:t>
            </a:r>
            <a:endParaRPr lang="en-US"/>
          </a:p>
        </p:txBody>
      </p:sp>
      <p:sp>
        <p:nvSpPr>
          <p:cNvPr id="3" name="Date Placeholder 2"/>
          <p:cNvSpPr>
            <a:spLocks noGrp="1"/>
          </p:cNvSpPr>
          <p:nvPr>
            <p:ph type="dt" sz="half" idx="10"/>
          </p:nvPr>
        </p:nvSpPr>
        <p:spPr/>
        <p:txBody>
          <a:bodyPr/>
          <a:lstStyle/>
          <a:p>
            <a:fld id="{D77A441A-2736-724E-9A06-7C5090FA04FB}" type="datetimeFigureOut">
              <a:rPr lang="en-US" smtClean="0"/>
              <a:pPr/>
              <a:t>01/04/14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7E2843-2244-8F4F-9014-FD16FA4E89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A441A-2736-724E-9A06-7C5090FA04FB}" type="datetimeFigureOut">
              <a:rPr lang="en-US" smtClean="0"/>
              <a:pPr/>
              <a:t>01/04/14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7E2843-2244-8F4F-9014-FD16FA4E89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82" y="404457"/>
            <a:ext cx="5348634" cy="1721287"/>
          </a:xfrm>
        </p:spPr>
        <p:txBody>
          <a:bodyPr anchor="b"/>
          <a:lstStyle>
            <a:lvl1pPr algn="l">
              <a:defRPr sz="3600" b="1"/>
            </a:lvl1pPr>
          </a:lstStyle>
          <a:p>
            <a:r>
              <a:rPr lang="et-EE" smtClean="0"/>
              <a:t>Click to edit Master title style</a:t>
            </a:r>
            <a:endParaRPr lang="en-US"/>
          </a:p>
        </p:txBody>
      </p:sp>
      <p:sp>
        <p:nvSpPr>
          <p:cNvPr id="3" name="Content Placeholder 2"/>
          <p:cNvSpPr>
            <a:spLocks noGrp="1"/>
          </p:cNvSpPr>
          <p:nvPr>
            <p:ph idx="1"/>
          </p:nvPr>
        </p:nvSpPr>
        <p:spPr>
          <a:xfrm>
            <a:off x="6356265" y="404456"/>
            <a:ext cx="9088443" cy="8669924"/>
          </a:xfrm>
        </p:spPr>
        <p:txBody>
          <a:bodyPr/>
          <a:lstStyle>
            <a:lvl1pPr>
              <a:defRPr sz="5700"/>
            </a:lvl1pPr>
            <a:lvl2pPr>
              <a:defRPr sz="5000"/>
            </a:lvl2pPr>
            <a:lvl3pPr>
              <a:defRPr sz="4300"/>
            </a:lvl3pPr>
            <a:lvl4pPr>
              <a:defRPr sz="3600"/>
            </a:lvl4pPr>
            <a:lvl5pPr>
              <a:defRPr sz="3600"/>
            </a:lvl5pPr>
            <a:lvl6pPr>
              <a:defRPr sz="3600"/>
            </a:lvl6pPr>
            <a:lvl7pPr>
              <a:defRPr sz="3600"/>
            </a:lvl7pPr>
            <a:lvl8pPr>
              <a:defRPr sz="3600"/>
            </a:lvl8pPr>
            <a:lvl9pPr>
              <a:defRPr sz="36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
        <p:nvSpPr>
          <p:cNvPr id="4" name="Text Placeholder 3"/>
          <p:cNvSpPr>
            <a:spLocks noGrp="1"/>
          </p:cNvSpPr>
          <p:nvPr>
            <p:ph type="body" sz="half" idx="2"/>
          </p:nvPr>
        </p:nvSpPr>
        <p:spPr>
          <a:xfrm>
            <a:off x="812882" y="2125744"/>
            <a:ext cx="5348634" cy="6948637"/>
          </a:xfrm>
        </p:spPr>
        <p:txBody>
          <a:bodyPr/>
          <a:lstStyle>
            <a:lvl1pPr marL="0" indent="0">
              <a:buNone/>
              <a:defRPr sz="2500"/>
            </a:lvl1pPr>
            <a:lvl2pPr marL="812764" indent="0">
              <a:buNone/>
              <a:defRPr sz="2100"/>
            </a:lvl2pPr>
            <a:lvl3pPr marL="1625529" indent="0">
              <a:buNone/>
              <a:defRPr sz="1800"/>
            </a:lvl3pPr>
            <a:lvl4pPr marL="2438293" indent="0">
              <a:buNone/>
              <a:defRPr sz="1600"/>
            </a:lvl4pPr>
            <a:lvl5pPr marL="3251058" indent="0">
              <a:buNone/>
              <a:defRPr sz="1600"/>
            </a:lvl5pPr>
            <a:lvl6pPr marL="4063822" indent="0">
              <a:buNone/>
              <a:defRPr sz="1600"/>
            </a:lvl6pPr>
            <a:lvl7pPr marL="4876587" indent="0">
              <a:buNone/>
              <a:defRPr sz="1600"/>
            </a:lvl7pPr>
            <a:lvl8pPr marL="5689351" indent="0">
              <a:buNone/>
              <a:defRPr sz="1600"/>
            </a:lvl8pPr>
            <a:lvl9pPr marL="6502116" indent="0">
              <a:buNone/>
              <a:defRPr sz="1600"/>
            </a:lvl9pPr>
          </a:lstStyle>
          <a:p>
            <a:pPr lvl="0"/>
            <a:r>
              <a:rPr lang="et-EE" smtClean="0"/>
              <a:t>Click to edit Master text styles</a:t>
            </a:r>
          </a:p>
        </p:txBody>
      </p:sp>
      <p:sp>
        <p:nvSpPr>
          <p:cNvPr id="5" name="Date Placeholder 4"/>
          <p:cNvSpPr>
            <a:spLocks noGrp="1"/>
          </p:cNvSpPr>
          <p:nvPr>
            <p:ph type="dt" sz="half" idx="10"/>
          </p:nvPr>
        </p:nvSpPr>
        <p:spPr/>
        <p:txBody>
          <a:bodyPr/>
          <a:lstStyle/>
          <a:p>
            <a:fld id="{D77A441A-2736-724E-9A06-7C5090FA04FB}" type="datetimeFigureOut">
              <a:rPr lang="en-US" smtClean="0"/>
              <a:pPr/>
              <a:t>01/04/14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7E2843-2244-8F4F-9014-FD16FA4E893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601" y="7110889"/>
            <a:ext cx="9754553" cy="839481"/>
          </a:xfrm>
        </p:spPr>
        <p:txBody>
          <a:bodyPr anchor="b"/>
          <a:lstStyle>
            <a:lvl1pPr algn="l">
              <a:defRPr sz="3600" b="1"/>
            </a:lvl1pPr>
          </a:lstStyle>
          <a:p>
            <a:r>
              <a:rPr lang="et-EE" smtClean="0"/>
              <a:t>Click to edit Master title style</a:t>
            </a:r>
            <a:endParaRPr lang="en-US"/>
          </a:p>
        </p:txBody>
      </p:sp>
      <p:sp>
        <p:nvSpPr>
          <p:cNvPr id="3" name="Picture Placeholder 2"/>
          <p:cNvSpPr>
            <a:spLocks noGrp="1"/>
          </p:cNvSpPr>
          <p:nvPr>
            <p:ph type="pic" idx="1"/>
          </p:nvPr>
        </p:nvSpPr>
        <p:spPr>
          <a:xfrm>
            <a:off x="3186601" y="907673"/>
            <a:ext cx="9754553" cy="6095048"/>
          </a:xfrm>
        </p:spPr>
        <p:txBody>
          <a:bodyPr/>
          <a:lstStyle>
            <a:lvl1pPr marL="0" indent="0">
              <a:buNone/>
              <a:defRPr sz="5700"/>
            </a:lvl1pPr>
            <a:lvl2pPr marL="812764" indent="0">
              <a:buNone/>
              <a:defRPr sz="5000"/>
            </a:lvl2pPr>
            <a:lvl3pPr marL="1625529" indent="0">
              <a:buNone/>
              <a:defRPr sz="4300"/>
            </a:lvl3pPr>
            <a:lvl4pPr marL="2438293" indent="0">
              <a:buNone/>
              <a:defRPr sz="3600"/>
            </a:lvl4pPr>
            <a:lvl5pPr marL="3251058" indent="0">
              <a:buNone/>
              <a:defRPr sz="3600"/>
            </a:lvl5pPr>
            <a:lvl6pPr marL="4063822" indent="0">
              <a:buNone/>
              <a:defRPr sz="3600"/>
            </a:lvl6pPr>
            <a:lvl7pPr marL="4876587" indent="0">
              <a:buNone/>
              <a:defRPr sz="3600"/>
            </a:lvl7pPr>
            <a:lvl8pPr marL="5689351" indent="0">
              <a:buNone/>
              <a:defRPr sz="3600"/>
            </a:lvl8pPr>
            <a:lvl9pPr marL="6502116" indent="0">
              <a:buNone/>
              <a:defRPr sz="3600"/>
            </a:lvl9pPr>
          </a:lstStyle>
          <a:p>
            <a:endParaRPr lang="en-US"/>
          </a:p>
        </p:txBody>
      </p:sp>
      <p:sp>
        <p:nvSpPr>
          <p:cNvPr id="4" name="Text Placeholder 3"/>
          <p:cNvSpPr>
            <a:spLocks noGrp="1"/>
          </p:cNvSpPr>
          <p:nvPr>
            <p:ph type="body" sz="half" idx="2"/>
          </p:nvPr>
        </p:nvSpPr>
        <p:spPr>
          <a:xfrm>
            <a:off x="3186601" y="7950371"/>
            <a:ext cx="9754553" cy="1192201"/>
          </a:xfrm>
        </p:spPr>
        <p:txBody>
          <a:bodyPr/>
          <a:lstStyle>
            <a:lvl1pPr marL="0" indent="0">
              <a:buNone/>
              <a:defRPr sz="2500"/>
            </a:lvl1pPr>
            <a:lvl2pPr marL="812764" indent="0">
              <a:buNone/>
              <a:defRPr sz="2100"/>
            </a:lvl2pPr>
            <a:lvl3pPr marL="1625529" indent="0">
              <a:buNone/>
              <a:defRPr sz="1800"/>
            </a:lvl3pPr>
            <a:lvl4pPr marL="2438293" indent="0">
              <a:buNone/>
              <a:defRPr sz="1600"/>
            </a:lvl4pPr>
            <a:lvl5pPr marL="3251058" indent="0">
              <a:buNone/>
              <a:defRPr sz="1600"/>
            </a:lvl5pPr>
            <a:lvl6pPr marL="4063822" indent="0">
              <a:buNone/>
              <a:defRPr sz="1600"/>
            </a:lvl6pPr>
            <a:lvl7pPr marL="4876587" indent="0">
              <a:buNone/>
              <a:defRPr sz="1600"/>
            </a:lvl7pPr>
            <a:lvl8pPr marL="5689351" indent="0">
              <a:buNone/>
              <a:defRPr sz="1600"/>
            </a:lvl8pPr>
            <a:lvl9pPr marL="6502116" indent="0">
              <a:buNone/>
              <a:defRPr sz="1600"/>
            </a:lvl9pPr>
          </a:lstStyle>
          <a:p>
            <a:pPr lvl="0"/>
            <a:r>
              <a:rPr lang="et-EE" smtClean="0"/>
              <a:t>Click to edit Master text styles</a:t>
            </a:r>
          </a:p>
        </p:txBody>
      </p:sp>
      <p:sp>
        <p:nvSpPr>
          <p:cNvPr id="5" name="Date Placeholder 4"/>
          <p:cNvSpPr>
            <a:spLocks noGrp="1"/>
          </p:cNvSpPr>
          <p:nvPr>
            <p:ph type="dt" sz="half" idx="10"/>
          </p:nvPr>
        </p:nvSpPr>
        <p:spPr/>
        <p:txBody>
          <a:bodyPr/>
          <a:lstStyle/>
          <a:p>
            <a:fld id="{D77A441A-2736-724E-9A06-7C5090FA04FB}" type="datetimeFigureOut">
              <a:rPr lang="en-US" smtClean="0"/>
              <a:pPr/>
              <a:t>01/04/14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7E2843-2244-8F4F-9014-FD16FA4E893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80" y="406807"/>
            <a:ext cx="14631829" cy="1693069"/>
          </a:xfrm>
          <a:prstGeom prst="rect">
            <a:avLst/>
          </a:prstGeom>
        </p:spPr>
        <p:txBody>
          <a:bodyPr vert="horz" lIns="162553" tIns="81276" rIns="162553" bIns="81276" rtlCol="0" anchor="ctr">
            <a:normAutofit/>
          </a:bodyPr>
          <a:lstStyle/>
          <a:p>
            <a:r>
              <a:rPr lang="cs-CZ" smtClean="0"/>
              <a:t>Click to edit Master title style</a:t>
            </a:r>
            <a:endParaRPr lang="en-US"/>
          </a:p>
        </p:txBody>
      </p:sp>
      <p:sp>
        <p:nvSpPr>
          <p:cNvPr id="3" name="Text Placeholder 2"/>
          <p:cNvSpPr>
            <a:spLocks noGrp="1"/>
          </p:cNvSpPr>
          <p:nvPr>
            <p:ph type="body" idx="1"/>
          </p:nvPr>
        </p:nvSpPr>
        <p:spPr>
          <a:xfrm>
            <a:off x="812880" y="2370297"/>
            <a:ext cx="14631829" cy="6704083"/>
          </a:xfrm>
          <a:prstGeom prst="rect">
            <a:avLst/>
          </a:prstGeom>
        </p:spPr>
        <p:txBody>
          <a:bodyPr vert="horz" lIns="162553" tIns="81276" rIns="162553" bIns="81276" rtlCol="0">
            <a:normAutofit/>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2"/>
          </p:nvPr>
        </p:nvSpPr>
        <p:spPr>
          <a:xfrm>
            <a:off x="812880" y="9415346"/>
            <a:ext cx="3793437" cy="540842"/>
          </a:xfrm>
          <a:prstGeom prst="rect">
            <a:avLst/>
          </a:prstGeom>
        </p:spPr>
        <p:txBody>
          <a:bodyPr vert="horz" lIns="162553" tIns="81276" rIns="162553" bIns="81276" rtlCol="0" anchor="ctr"/>
          <a:lstStyle>
            <a:lvl1pPr algn="l">
              <a:defRPr sz="2100">
                <a:solidFill>
                  <a:schemeClr val="tx1">
                    <a:tint val="75000"/>
                  </a:schemeClr>
                </a:solidFill>
              </a:defRPr>
            </a:lvl1pPr>
          </a:lstStyle>
          <a:p>
            <a:fld id="{D77A441A-2736-724E-9A06-7C5090FA04FB}" type="datetimeFigureOut">
              <a:rPr lang="en-US" smtClean="0"/>
              <a:pPr/>
              <a:t>01/04/14</a:t>
            </a:fld>
            <a:endParaRPr lang="en-US"/>
          </a:p>
        </p:txBody>
      </p:sp>
      <p:sp>
        <p:nvSpPr>
          <p:cNvPr id="5" name="Footer Placeholder 4"/>
          <p:cNvSpPr>
            <a:spLocks noGrp="1"/>
          </p:cNvSpPr>
          <p:nvPr>
            <p:ph type="ftr" sz="quarter" idx="3"/>
          </p:nvPr>
        </p:nvSpPr>
        <p:spPr>
          <a:xfrm>
            <a:off x="5554676" y="9415346"/>
            <a:ext cx="5148236" cy="540842"/>
          </a:xfrm>
          <a:prstGeom prst="rect">
            <a:avLst/>
          </a:prstGeom>
        </p:spPr>
        <p:txBody>
          <a:bodyPr vert="horz" lIns="162553" tIns="81276" rIns="162553" bIns="81276" rtlCol="0" anchor="ctr"/>
          <a:lstStyle>
            <a:lvl1pPr algn="ctr">
              <a:defRPr sz="2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51272" y="9415346"/>
            <a:ext cx="3793437" cy="540842"/>
          </a:xfrm>
          <a:prstGeom prst="rect">
            <a:avLst/>
          </a:prstGeom>
        </p:spPr>
        <p:txBody>
          <a:bodyPr vert="horz" lIns="162553" tIns="81276" rIns="162553" bIns="81276" rtlCol="0" anchor="ctr"/>
          <a:lstStyle>
            <a:lvl1pPr algn="r">
              <a:defRPr sz="2100">
                <a:solidFill>
                  <a:schemeClr val="tx1">
                    <a:tint val="75000"/>
                  </a:schemeClr>
                </a:solidFill>
              </a:defRPr>
            </a:lvl1pPr>
          </a:lstStyle>
          <a:p>
            <a:fld id="{C57E2843-2244-8F4F-9014-FD16FA4E893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812764" rtl="0" eaLnBrk="1" latinLnBrk="0" hangingPunct="1">
        <a:spcBef>
          <a:spcPct val="0"/>
        </a:spcBef>
        <a:buNone/>
        <a:defRPr sz="7800" kern="1200">
          <a:solidFill>
            <a:schemeClr val="tx1"/>
          </a:solidFill>
          <a:latin typeface="+mj-lt"/>
          <a:ea typeface="+mj-ea"/>
          <a:cs typeface="+mj-cs"/>
        </a:defRPr>
      </a:lvl1pPr>
    </p:titleStyle>
    <p:bodyStyle>
      <a:lvl1pPr marL="609573" indent="-609573" algn="l" defTabSz="812764" rtl="0" eaLnBrk="1" latinLnBrk="0" hangingPunct="1">
        <a:spcBef>
          <a:spcPct val="20000"/>
        </a:spcBef>
        <a:buFont typeface="Arial"/>
        <a:buChar char="•"/>
        <a:defRPr sz="5700" kern="1200">
          <a:solidFill>
            <a:schemeClr val="tx1"/>
          </a:solidFill>
          <a:latin typeface="+mn-lt"/>
          <a:ea typeface="+mn-ea"/>
          <a:cs typeface="+mn-cs"/>
        </a:defRPr>
      </a:lvl1pPr>
      <a:lvl2pPr marL="1320742" indent="-507978" algn="l" defTabSz="812764" rtl="0" eaLnBrk="1" latinLnBrk="0" hangingPunct="1">
        <a:spcBef>
          <a:spcPct val="20000"/>
        </a:spcBef>
        <a:buFont typeface="Arial"/>
        <a:buChar char="–"/>
        <a:defRPr sz="5000" kern="1200">
          <a:solidFill>
            <a:schemeClr val="tx1"/>
          </a:solidFill>
          <a:latin typeface="+mn-lt"/>
          <a:ea typeface="+mn-ea"/>
          <a:cs typeface="+mn-cs"/>
        </a:defRPr>
      </a:lvl2pPr>
      <a:lvl3pPr marL="2031911" indent="-406382" algn="l" defTabSz="812764" rtl="0" eaLnBrk="1" latinLnBrk="0" hangingPunct="1">
        <a:spcBef>
          <a:spcPct val="20000"/>
        </a:spcBef>
        <a:buFont typeface="Arial"/>
        <a:buChar char="•"/>
        <a:defRPr sz="4300" kern="1200">
          <a:solidFill>
            <a:schemeClr val="tx1"/>
          </a:solidFill>
          <a:latin typeface="+mn-lt"/>
          <a:ea typeface="+mn-ea"/>
          <a:cs typeface="+mn-cs"/>
        </a:defRPr>
      </a:lvl3pPr>
      <a:lvl4pPr marL="2844676" indent="-406382" algn="l" defTabSz="812764" rtl="0" eaLnBrk="1" latinLnBrk="0" hangingPunct="1">
        <a:spcBef>
          <a:spcPct val="20000"/>
        </a:spcBef>
        <a:buFont typeface="Arial"/>
        <a:buChar char="–"/>
        <a:defRPr sz="3600" kern="1200">
          <a:solidFill>
            <a:schemeClr val="tx1"/>
          </a:solidFill>
          <a:latin typeface="+mn-lt"/>
          <a:ea typeface="+mn-ea"/>
          <a:cs typeface="+mn-cs"/>
        </a:defRPr>
      </a:lvl4pPr>
      <a:lvl5pPr marL="3657440" indent="-406382" algn="l" defTabSz="812764" rtl="0" eaLnBrk="1" latinLnBrk="0" hangingPunct="1">
        <a:spcBef>
          <a:spcPct val="20000"/>
        </a:spcBef>
        <a:buFont typeface="Arial"/>
        <a:buChar char="»"/>
        <a:defRPr sz="3600" kern="1200">
          <a:solidFill>
            <a:schemeClr val="tx1"/>
          </a:solidFill>
          <a:latin typeface="+mn-lt"/>
          <a:ea typeface="+mn-ea"/>
          <a:cs typeface="+mn-cs"/>
        </a:defRPr>
      </a:lvl5pPr>
      <a:lvl6pPr marL="4470204" indent="-406382" algn="l" defTabSz="812764" rtl="0" eaLnBrk="1" latinLnBrk="0" hangingPunct="1">
        <a:spcBef>
          <a:spcPct val="20000"/>
        </a:spcBef>
        <a:buFont typeface="Arial"/>
        <a:buChar char="•"/>
        <a:defRPr sz="3600" kern="1200">
          <a:solidFill>
            <a:schemeClr val="tx1"/>
          </a:solidFill>
          <a:latin typeface="+mn-lt"/>
          <a:ea typeface="+mn-ea"/>
          <a:cs typeface="+mn-cs"/>
        </a:defRPr>
      </a:lvl6pPr>
      <a:lvl7pPr marL="5282969" indent="-406382" algn="l" defTabSz="812764" rtl="0" eaLnBrk="1" latinLnBrk="0" hangingPunct="1">
        <a:spcBef>
          <a:spcPct val="20000"/>
        </a:spcBef>
        <a:buFont typeface="Arial"/>
        <a:buChar char="•"/>
        <a:defRPr sz="3600" kern="1200">
          <a:solidFill>
            <a:schemeClr val="tx1"/>
          </a:solidFill>
          <a:latin typeface="+mn-lt"/>
          <a:ea typeface="+mn-ea"/>
          <a:cs typeface="+mn-cs"/>
        </a:defRPr>
      </a:lvl7pPr>
      <a:lvl8pPr marL="6095733" indent="-406382" algn="l" defTabSz="812764" rtl="0" eaLnBrk="1" latinLnBrk="0" hangingPunct="1">
        <a:spcBef>
          <a:spcPct val="20000"/>
        </a:spcBef>
        <a:buFont typeface="Arial"/>
        <a:buChar char="•"/>
        <a:defRPr sz="3600" kern="1200">
          <a:solidFill>
            <a:schemeClr val="tx1"/>
          </a:solidFill>
          <a:latin typeface="+mn-lt"/>
          <a:ea typeface="+mn-ea"/>
          <a:cs typeface="+mn-cs"/>
        </a:defRPr>
      </a:lvl8pPr>
      <a:lvl9pPr marL="6908498" indent="-406382" algn="l" defTabSz="812764" rtl="0" eaLnBrk="1" latinLnBrk="0" hangingPunct="1">
        <a:spcBef>
          <a:spcPct val="20000"/>
        </a:spcBef>
        <a:buFont typeface="Arial"/>
        <a:buChar char="•"/>
        <a:defRPr sz="3600" kern="1200">
          <a:solidFill>
            <a:schemeClr val="tx1"/>
          </a:solidFill>
          <a:latin typeface="+mn-lt"/>
          <a:ea typeface="+mn-ea"/>
          <a:cs typeface="+mn-cs"/>
        </a:defRPr>
      </a:lvl9pPr>
    </p:bodyStyle>
    <p:otherStyle>
      <a:defPPr>
        <a:defRPr lang="en-US"/>
      </a:defPPr>
      <a:lvl1pPr marL="0" algn="l" defTabSz="812764" rtl="0" eaLnBrk="1" latinLnBrk="0" hangingPunct="1">
        <a:defRPr sz="3200" kern="1200">
          <a:solidFill>
            <a:schemeClr val="tx1"/>
          </a:solidFill>
          <a:latin typeface="+mn-lt"/>
          <a:ea typeface="+mn-ea"/>
          <a:cs typeface="+mn-cs"/>
        </a:defRPr>
      </a:lvl1pPr>
      <a:lvl2pPr marL="812764" algn="l" defTabSz="812764" rtl="0" eaLnBrk="1" latinLnBrk="0" hangingPunct="1">
        <a:defRPr sz="3200" kern="1200">
          <a:solidFill>
            <a:schemeClr val="tx1"/>
          </a:solidFill>
          <a:latin typeface="+mn-lt"/>
          <a:ea typeface="+mn-ea"/>
          <a:cs typeface="+mn-cs"/>
        </a:defRPr>
      </a:lvl2pPr>
      <a:lvl3pPr marL="1625529" algn="l" defTabSz="812764" rtl="0" eaLnBrk="1" latinLnBrk="0" hangingPunct="1">
        <a:defRPr sz="3200" kern="1200">
          <a:solidFill>
            <a:schemeClr val="tx1"/>
          </a:solidFill>
          <a:latin typeface="+mn-lt"/>
          <a:ea typeface="+mn-ea"/>
          <a:cs typeface="+mn-cs"/>
        </a:defRPr>
      </a:lvl3pPr>
      <a:lvl4pPr marL="2438293" algn="l" defTabSz="812764" rtl="0" eaLnBrk="1" latinLnBrk="0" hangingPunct="1">
        <a:defRPr sz="3200" kern="1200">
          <a:solidFill>
            <a:schemeClr val="tx1"/>
          </a:solidFill>
          <a:latin typeface="+mn-lt"/>
          <a:ea typeface="+mn-ea"/>
          <a:cs typeface="+mn-cs"/>
        </a:defRPr>
      </a:lvl4pPr>
      <a:lvl5pPr marL="3251058" algn="l" defTabSz="812764" rtl="0" eaLnBrk="1" latinLnBrk="0" hangingPunct="1">
        <a:defRPr sz="3200" kern="1200">
          <a:solidFill>
            <a:schemeClr val="tx1"/>
          </a:solidFill>
          <a:latin typeface="+mn-lt"/>
          <a:ea typeface="+mn-ea"/>
          <a:cs typeface="+mn-cs"/>
        </a:defRPr>
      </a:lvl5pPr>
      <a:lvl6pPr marL="4063822" algn="l" defTabSz="812764" rtl="0" eaLnBrk="1" latinLnBrk="0" hangingPunct="1">
        <a:defRPr sz="3200" kern="1200">
          <a:solidFill>
            <a:schemeClr val="tx1"/>
          </a:solidFill>
          <a:latin typeface="+mn-lt"/>
          <a:ea typeface="+mn-ea"/>
          <a:cs typeface="+mn-cs"/>
        </a:defRPr>
      </a:lvl6pPr>
      <a:lvl7pPr marL="4876587" algn="l" defTabSz="812764" rtl="0" eaLnBrk="1" latinLnBrk="0" hangingPunct="1">
        <a:defRPr sz="3200" kern="1200">
          <a:solidFill>
            <a:schemeClr val="tx1"/>
          </a:solidFill>
          <a:latin typeface="+mn-lt"/>
          <a:ea typeface="+mn-ea"/>
          <a:cs typeface="+mn-cs"/>
        </a:defRPr>
      </a:lvl7pPr>
      <a:lvl8pPr marL="5689351" algn="l" defTabSz="812764" rtl="0" eaLnBrk="1" latinLnBrk="0" hangingPunct="1">
        <a:defRPr sz="3200" kern="1200">
          <a:solidFill>
            <a:schemeClr val="tx1"/>
          </a:solidFill>
          <a:latin typeface="+mn-lt"/>
          <a:ea typeface="+mn-ea"/>
          <a:cs typeface="+mn-cs"/>
        </a:defRPr>
      </a:lvl8pPr>
      <a:lvl9pPr marL="6502116" algn="l" defTabSz="812764"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7.gif"/><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png"/><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5.xml"/><Relationship Id="rId2"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946" y="5295230"/>
            <a:ext cx="13818950" cy="2017575"/>
          </a:xfrm>
        </p:spPr>
        <p:txBody>
          <a:bodyPr>
            <a:normAutofit fontScale="90000"/>
          </a:bodyPr>
          <a:lstStyle/>
          <a:p>
            <a:r>
              <a:rPr lang="en-US" dirty="0" smtClean="0"/>
              <a:t>Future</a:t>
            </a:r>
            <a:br>
              <a:rPr lang="en-US" dirty="0" smtClean="0"/>
            </a:br>
            <a:r>
              <a:rPr lang="en-US" dirty="0" smtClean="0"/>
              <a:t>3.0</a:t>
            </a:r>
            <a:endParaRPr lang="en-US" dirty="0"/>
          </a:p>
        </p:txBody>
      </p:sp>
      <p:pic>
        <p:nvPicPr>
          <p:cNvPr id="4" name="Did You Know 3.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56386" y="542702"/>
            <a:ext cx="11233248" cy="8424936"/>
          </a:xfrm>
          <a:prstGeom prst="rect">
            <a:avLst/>
          </a:prstGeom>
        </p:spPr>
      </p:pic>
    </p:spTree>
    <p:extLst>
      <p:ext uri="{BB962C8B-B14F-4D97-AF65-F5344CB8AC3E}">
        <p14:creationId xmlns:p14="http://schemas.microsoft.com/office/powerpoint/2010/main" val="128309296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TYEC_PPT_riba_pealkiri.png"/>
          <p:cNvPicPr>
            <a:picLocks noChangeAspect="1"/>
          </p:cNvPicPr>
          <p:nvPr/>
        </p:nvPicPr>
        <p:blipFill>
          <a:blip r:embed="rId3"/>
          <a:stretch>
            <a:fillRect/>
          </a:stretch>
        </p:blipFill>
        <p:spPr>
          <a:xfrm>
            <a:off x="-24607" y="-407194"/>
            <a:ext cx="15905661" cy="3886200"/>
          </a:xfrm>
          <a:prstGeom prst="rect">
            <a:avLst/>
          </a:prstGeom>
        </p:spPr>
      </p:pic>
      <p:sp>
        <p:nvSpPr>
          <p:cNvPr id="5" name="Rectangle 4"/>
          <p:cNvSpPr/>
          <p:nvPr/>
        </p:nvSpPr>
        <p:spPr>
          <a:xfrm>
            <a:off x="1118394" y="1193006"/>
            <a:ext cx="13059072" cy="769441"/>
          </a:xfrm>
          <a:prstGeom prst="rect">
            <a:avLst/>
          </a:prstGeom>
        </p:spPr>
        <p:txBody>
          <a:bodyPr wrap="square">
            <a:spAutoFit/>
          </a:bodyPr>
          <a:lstStyle/>
          <a:p>
            <a:r>
              <a:rPr lang="en-US" sz="4400" b="1" dirty="0" smtClean="0">
                <a:solidFill>
                  <a:srgbClr val="FFFFFF"/>
                </a:solidFill>
              </a:rPr>
              <a:t>Youth policy 2020: four focus areas</a:t>
            </a:r>
            <a:endParaRPr lang="en-US" sz="4400" b="1" dirty="0">
              <a:solidFill>
                <a:srgbClr val="FFFFFF"/>
              </a:solidFill>
            </a:endParaRPr>
          </a:p>
        </p:txBody>
      </p:sp>
      <p:pic>
        <p:nvPicPr>
          <p:cNvPr id="6" name="Picture 5" descr="TYEC_PPT_riba_veebiaadress.png"/>
          <p:cNvPicPr>
            <a:picLocks noChangeAspect="1"/>
          </p:cNvPicPr>
          <p:nvPr/>
        </p:nvPicPr>
        <p:blipFill>
          <a:blip r:embed="rId4"/>
          <a:stretch>
            <a:fillRect/>
          </a:stretch>
        </p:blipFill>
        <p:spPr>
          <a:xfrm>
            <a:off x="12218988" y="8126413"/>
            <a:ext cx="4038600" cy="2032000"/>
          </a:xfrm>
          <a:prstGeom prst="rect">
            <a:avLst/>
          </a:prstGeom>
        </p:spPr>
      </p:pic>
      <p:graphicFrame>
        <p:nvGraphicFramePr>
          <p:cNvPr id="7" name="Content Placeholder 6"/>
          <p:cNvGraphicFramePr>
            <a:graphicFrameLocks noGrp="1"/>
          </p:cNvGraphicFramePr>
          <p:nvPr>
            <p:ph idx="1"/>
            <p:extLst>
              <p:ext uri="{D42A27DB-BD31-4B8C-83A1-F6EECF244321}">
                <p14:modId xmlns:p14="http://schemas.microsoft.com/office/powerpoint/2010/main" val="3005266477"/>
              </p:ext>
            </p:extLst>
          </p:nvPr>
        </p:nvGraphicFramePr>
        <p:xfrm>
          <a:off x="1100912" y="2995498"/>
          <a:ext cx="13364586" cy="57561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044160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TYEC_PPT_riba_pealkiri.png"/>
          <p:cNvPicPr>
            <a:picLocks noChangeAspect="1"/>
          </p:cNvPicPr>
          <p:nvPr/>
        </p:nvPicPr>
        <p:blipFill>
          <a:blip r:embed="rId4"/>
          <a:stretch>
            <a:fillRect/>
          </a:stretch>
        </p:blipFill>
        <p:spPr>
          <a:xfrm>
            <a:off x="-24607" y="-407194"/>
            <a:ext cx="15905661" cy="3886200"/>
          </a:xfrm>
          <a:prstGeom prst="rect">
            <a:avLst/>
          </a:prstGeom>
        </p:spPr>
      </p:pic>
      <p:sp>
        <p:nvSpPr>
          <p:cNvPr id="5" name="Rectangle 4"/>
          <p:cNvSpPr/>
          <p:nvPr/>
        </p:nvSpPr>
        <p:spPr>
          <a:xfrm>
            <a:off x="1118394" y="1193006"/>
            <a:ext cx="13059072" cy="769441"/>
          </a:xfrm>
          <a:prstGeom prst="rect">
            <a:avLst/>
          </a:prstGeom>
        </p:spPr>
        <p:txBody>
          <a:bodyPr wrap="square">
            <a:spAutoFit/>
          </a:bodyPr>
          <a:lstStyle/>
          <a:p>
            <a:r>
              <a:rPr lang="en-US" sz="4400" b="1" dirty="0">
                <a:solidFill>
                  <a:schemeClr val="bg1"/>
                </a:solidFill>
              </a:rPr>
              <a:t>Youth field as support to unemployment strategy</a:t>
            </a:r>
            <a:r>
              <a:rPr lang="cs-CZ" sz="4400" b="1" dirty="0">
                <a:solidFill>
                  <a:schemeClr val="bg1"/>
                </a:solidFill>
              </a:rPr>
              <a:t> </a:t>
            </a:r>
            <a:endParaRPr lang="en-US" sz="4400" b="1" dirty="0">
              <a:solidFill>
                <a:schemeClr val="bg1"/>
              </a:solidFill>
            </a:endParaRPr>
          </a:p>
        </p:txBody>
      </p:sp>
      <p:pic>
        <p:nvPicPr>
          <p:cNvPr id="6" name="Picture 5" descr="TYEC_PPT_riba_veebiaadress.png"/>
          <p:cNvPicPr>
            <a:picLocks noChangeAspect="1"/>
          </p:cNvPicPr>
          <p:nvPr/>
        </p:nvPicPr>
        <p:blipFill>
          <a:blip r:embed="rId5"/>
          <a:stretch>
            <a:fillRect/>
          </a:stretch>
        </p:blipFill>
        <p:spPr>
          <a:xfrm>
            <a:off x="12218988" y="8126413"/>
            <a:ext cx="4038600" cy="2032000"/>
          </a:xfrm>
          <a:prstGeom prst="rect">
            <a:avLst/>
          </a:prstGeom>
        </p:spPr>
      </p:pic>
      <p:sp>
        <p:nvSpPr>
          <p:cNvPr id="8" name="Content Placeholder 7"/>
          <p:cNvSpPr>
            <a:spLocks noGrp="1"/>
          </p:cNvSpPr>
          <p:nvPr>
            <p:ph idx="1"/>
          </p:nvPr>
        </p:nvSpPr>
        <p:spPr/>
        <p:txBody>
          <a:bodyPr>
            <a:normAutofit lnSpcReduction="10000"/>
          </a:bodyPr>
          <a:lstStyle/>
          <a:p>
            <a:pPr marL="0" indent="0">
              <a:buNone/>
            </a:pPr>
            <a:r>
              <a:rPr lang="en-US" dirty="0"/>
              <a:t>Youth labor market challenges </a:t>
            </a:r>
            <a:r>
              <a:rPr lang="en-US" dirty="0" smtClean="0"/>
              <a:t>for the EU: </a:t>
            </a:r>
            <a:endParaRPr lang="en-US" dirty="0"/>
          </a:p>
          <a:p>
            <a:pPr marL="1396969" lvl="1" indent="-685800"/>
            <a:r>
              <a:rPr lang="en-US" dirty="0" smtClean="0"/>
              <a:t>Early </a:t>
            </a:r>
            <a:r>
              <a:rPr lang="en-US" dirty="0"/>
              <a:t>school leaving qualification without qualifications </a:t>
            </a:r>
          </a:p>
          <a:p>
            <a:pPr marL="1396969" lvl="1" indent="-685800"/>
            <a:r>
              <a:rPr lang="en-US" dirty="0" smtClean="0"/>
              <a:t>The </a:t>
            </a:r>
            <a:r>
              <a:rPr lang="en-US" dirty="0"/>
              <a:t>lack of relevant skills and experience </a:t>
            </a:r>
          </a:p>
          <a:p>
            <a:pPr marL="1396969" lvl="1" indent="-685800"/>
            <a:r>
              <a:rPr lang="en-US" dirty="0" smtClean="0"/>
              <a:t>Insecure </a:t>
            </a:r>
            <a:r>
              <a:rPr lang="en-US" dirty="0"/>
              <a:t>employment, followed by short periods of unemployment </a:t>
            </a:r>
          </a:p>
          <a:p>
            <a:pPr marL="1396969" lvl="1" indent="-685800"/>
            <a:r>
              <a:rPr lang="en-US" dirty="0" smtClean="0"/>
              <a:t>limited </a:t>
            </a:r>
            <a:r>
              <a:rPr lang="en-US" dirty="0"/>
              <a:t>training opportunities </a:t>
            </a:r>
          </a:p>
          <a:p>
            <a:pPr marL="1396969" lvl="1" indent="-685800"/>
            <a:r>
              <a:rPr lang="en-US" dirty="0" smtClean="0"/>
              <a:t>Insufficient </a:t>
            </a:r>
            <a:r>
              <a:rPr lang="en-US" dirty="0"/>
              <a:t>/ inappropriate social </a:t>
            </a:r>
            <a:r>
              <a:rPr lang="en-US" dirty="0" err="1" smtClean="0"/>
              <a:t>programmes</a:t>
            </a:r>
            <a:endParaRPr lang="en-US" dirty="0"/>
          </a:p>
        </p:txBody>
      </p:sp>
    </p:spTree>
    <p:extLst>
      <p:ext uri="{BB962C8B-B14F-4D97-AF65-F5344CB8AC3E}">
        <p14:creationId xmlns:p14="http://schemas.microsoft.com/office/powerpoint/2010/main" val="33026861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TYEC_PPT_riba_pealkiri.png"/>
          <p:cNvPicPr>
            <a:picLocks noChangeAspect="1"/>
          </p:cNvPicPr>
          <p:nvPr/>
        </p:nvPicPr>
        <p:blipFill>
          <a:blip r:embed="rId4"/>
          <a:stretch>
            <a:fillRect/>
          </a:stretch>
        </p:blipFill>
        <p:spPr>
          <a:xfrm>
            <a:off x="-24607" y="-407194"/>
            <a:ext cx="15905661" cy="3886200"/>
          </a:xfrm>
          <a:prstGeom prst="rect">
            <a:avLst/>
          </a:prstGeom>
        </p:spPr>
      </p:pic>
      <p:sp>
        <p:nvSpPr>
          <p:cNvPr id="5" name="Rectangle 4"/>
          <p:cNvSpPr/>
          <p:nvPr/>
        </p:nvSpPr>
        <p:spPr>
          <a:xfrm>
            <a:off x="1118394" y="1193006"/>
            <a:ext cx="13059072" cy="769441"/>
          </a:xfrm>
          <a:prstGeom prst="rect">
            <a:avLst/>
          </a:prstGeom>
        </p:spPr>
        <p:txBody>
          <a:bodyPr wrap="square">
            <a:spAutoFit/>
          </a:bodyPr>
          <a:lstStyle/>
          <a:p>
            <a:r>
              <a:rPr lang="en-US" sz="4400" b="1" dirty="0" smtClean="0">
                <a:solidFill>
                  <a:srgbClr val="FFFFFF"/>
                </a:solidFill>
              </a:rPr>
              <a:t>U</a:t>
            </a:r>
            <a:r>
              <a:rPr lang="en-US" sz="4400" b="1" dirty="0" smtClean="0">
                <a:solidFill>
                  <a:srgbClr val="FFFFFF"/>
                </a:solidFill>
              </a:rPr>
              <a:t>nemployment in the EU</a:t>
            </a:r>
            <a:endParaRPr lang="en-US" sz="4400" b="1" dirty="0">
              <a:solidFill>
                <a:srgbClr val="FFFFFF"/>
              </a:solidFill>
            </a:endParaRPr>
          </a:p>
        </p:txBody>
      </p:sp>
      <p:pic>
        <p:nvPicPr>
          <p:cNvPr id="8" name="Picture 7"/>
          <p:cNvPicPr/>
          <p:nvPr/>
        </p:nvPicPr>
        <p:blipFill>
          <a:blip r:embed="rId5"/>
          <a:stretch>
            <a:fillRect/>
          </a:stretch>
        </p:blipFill>
        <p:spPr>
          <a:xfrm>
            <a:off x="2008114" y="2774950"/>
            <a:ext cx="12385376" cy="7344816"/>
          </a:xfrm>
          <a:prstGeom prst="rect">
            <a:avLst/>
          </a:prstGeom>
        </p:spPr>
      </p:pic>
      <p:pic>
        <p:nvPicPr>
          <p:cNvPr id="6" name="Picture 5" descr="TYEC_PPT_riba_veebiaadress.png"/>
          <p:cNvPicPr>
            <a:picLocks noChangeAspect="1"/>
          </p:cNvPicPr>
          <p:nvPr/>
        </p:nvPicPr>
        <p:blipFill>
          <a:blip r:embed="rId6"/>
          <a:stretch>
            <a:fillRect/>
          </a:stretch>
        </p:blipFill>
        <p:spPr>
          <a:xfrm>
            <a:off x="12218988" y="8126413"/>
            <a:ext cx="4038600" cy="2032000"/>
          </a:xfrm>
          <a:prstGeom prst="rect">
            <a:avLst/>
          </a:prstGeom>
        </p:spPr>
      </p:pic>
    </p:spTree>
    <p:extLst>
      <p:ext uri="{BB962C8B-B14F-4D97-AF65-F5344CB8AC3E}">
        <p14:creationId xmlns:p14="http://schemas.microsoft.com/office/powerpoint/2010/main" val="338241815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TYEC_PPT_riba_pealkiri.png"/>
          <p:cNvPicPr>
            <a:picLocks noChangeAspect="1"/>
          </p:cNvPicPr>
          <p:nvPr/>
        </p:nvPicPr>
        <p:blipFill>
          <a:blip r:embed="rId4"/>
          <a:stretch>
            <a:fillRect/>
          </a:stretch>
        </p:blipFill>
        <p:spPr>
          <a:xfrm>
            <a:off x="-24607" y="-407194"/>
            <a:ext cx="15905661" cy="3886200"/>
          </a:xfrm>
          <a:prstGeom prst="rect">
            <a:avLst/>
          </a:prstGeom>
        </p:spPr>
      </p:pic>
      <p:sp>
        <p:nvSpPr>
          <p:cNvPr id="5" name="Rectangle 4"/>
          <p:cNvSpPr/>
          <p:nvPr/>
        </p:nvSpPr>
        <p:spPr>
          <a:xfrm>
            <a:off x="1118394" y="1193006"/>
            <a:ext cx="13059072" cy="769441"/>
          </a:xfrm>
          <a:prstGeom prst="rect">
            <a:avLst/>
          </a:prstGeom>
        </p:spPr>
        <p:txBody>
          <a:bodyPr wrap="square">
            <a:spAutoFit/>
          </a:bodyPr>
          <a:lstStyle/>
          <a:p>
            <a:r>
              <a:rPr lang="en-US" sz="4400" b="1" dirty="0" smtClean="0">
                <a:solidFill>
                  <a:srgbClr val="FFFFFF"/>
                </a:solidFill>
              </a:rPr>
              <a:t>Unemployment in Estonia</a:t>
            </a:r>
            <a:endParaRPr lang="en-US" sz="4400" b="1" dirty="0">
              <a:solidFill>
                <a:srgbClr val="FFFFFF"/>
              </a:solidFill>
            </a:endParaRPr>
          </a:p>
        </p:txBody>
      </p:sp>
      <p:pic>
        <p:nvPicPr>
          <p:cNvPr id="6" name="Picture 5" descr="TYEC_PPT_riba_veebiaadress.png"/>
          <p:cNvPicPr>
            <a:picLocks noChangeAspect="1"/>
          </p:cNvPicPr>
          <p:nvPr/>
        </p:nvPicPr>
        <p:blipFill>
          <a:blip r:embed="rId5"/>
          <a:stretch>
            <a:fillRect/>
          </a:stretch>
        </p:blipFill>
        <p:spPr>
          <a:xfrm>
            <a:off x="12218988" y="8126413"/>
            <a:ext cx="4038600" cy="2032000"/>
          </a:xfrm>
          <a:prstGeom prst="rect">
            <a:avLst/>
          </a:prstGeom>
        </p:spPr>
      </p:pic>
      <p:graphicFrame>
        <p:nvGraphicFramePr>
          <p:cNvPr id="9" name="Chart 8"/>
          <p:cNvGraphicFramePr/>
          <p:nvPr>
            <p:extLst>
              <p:ext uri="{D42A27DB-BD31-4B8C-83A1-F6EECF244321}">
                <p14:modId xmlns:p14="http://schemas.microsoft.com/office/powerpoint/2010/main" val="1603097133"/>
              </p:ext>
            </p:extLst>
          </p:nvPr>
        </p:nvGraphicFramePr>
        <p:xfrm>
          <a:off x="1120441" y="2558926"/>
          <a:ext cx="11828457" cy="698477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6816618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TYEC_PPT_riba_pealkiri.png"/>
          <p:cNvPicPr>
            <a:picLocks noChangeAspect="1"/>
          </p:cNvPicPr>
          <p:nvPr/>
        </p:nvPicPr>
        <p:blipFill>
          <a:blip r:embed="rId3"/>
          <a:stretch>
            <a:fillRect/>
          </a:stretch>
        </p:blipFill>
        <p:spPr>
          <a:xfrm>
            <a:off x="-24607" y="-407194"/>
            <a:ext cx="15905661" cy="3886200"/>
          </a:xfrm>
          <a:prstGeom prst="rect">
            <a:avLst/>
          </a:prstGeom>
        </p:spPr>
      </p:pic>
      <p:sp>
        <p:nvSpPr>
          <p:cNvPr id="5" name="Rectangle 4"/>
          <p:cNvSpPr/>
          <p:nvPr/>
        </p:nvSpPr>
        <p:spPr>
          <a:xfrm>
            <a:off x="1118394" y="1193006"/>
            <a:ext cx="5930280" cy="769441"/>
          </a:xfrm>
          <a:prstGeom prst="rect">
            <a:avLst/>
          </a:prstGeom>
        </p:spPr>
        <p:txBody>
          <a:bodyPr wrap="square">
            <a:spAutoFit/>
          </a:bodyPr>
          <a:lstStyle/>
          <a:p>
            <a:r>
              <a:rPr lang="en-US" sz="4400" b="1" dirty="0" smtClean="0">
                <a:solidFill>
                  <a:srgbClr val="FFFFFF"/>
                </a:solidFill>
              </a:rPr>
              <a:t>C</a:t>
            </a:r>
            <a:r>
              <a:rPr lang="en-US" sz="4400" b="1" dirty="0" smtClean="0">
                <a:solidFill>
                  <a:srgbClr val="FFFFFF"/>
                </a:solidFill>
              </a:rPr>
              <a:t>hallenges to face</a:t>
            </a:r>
            <a:endParaRPr lang="en-US" sz="4400" b="1" dirty="0">
              <a:solidFill>
                <a:srgbClr val="FFFFFF"/>
              </a:solidFill>
            </a:endParaRPr>
          </a:p>
        </p:txBody>
      </p:sp>
      <p:sp>
        <p:nvSpPr>
          <p:cNvPr id="3" name="Content Placeholder 2"/>
          <p:cNvSpPr>
            <a:spLocks noGrp="1"/>
          </p:cNvSpPr>
          <p:nvPr>
            <p:ph idx="1"/>
          </p:nvPr>
        </p:nvSpPr>
        <p:spPr>
          <a:xfrm>
            <a:off x="812880" y="2414910"/>
            <a:ext cx="15236794" cy="6912768"/>
          </a:xfrm>
        </p:spPr>
        <p:txBody>
          <a:bodyPr>
            <a:noAutofit/>
          </a:bodyPr>
          <a:lstStyle/>
          <a:p>
            <a:r>
              <a:rPr lang="et-EE" sz="4000" dirty="0"/>
              <a:t>A</a:t>
            </a:r>
            <a:r>
              <a:rPr lang="et-EE" sz="4000" dirty="0" smtClean="0"/>
              <a:t>ccording </a:t>
            </a:r>
            <a:r>
              <a:rPr lang="et-EE" sz="4000" dirty="0"/>
              <a:t>to Eurostat </a:t>
            </a:r>
            <a:r>
              <a:rPr lang="en-US" sz="4000" dirty="0"/>
              <a:t>population </a:t>
            </a:r>
            <a:r>
              <a:rPr lang="en-US" sz="4000" dirty="0" smtClean="0"/>
              <a:t>projections, </a:t>
            </a:r>
            <a:r>
              <a:rPr lang="en-US" sz="4000" dirty="0"/>
              <a:t>the share of </a:t>
            </a:r>
            <a:r>
              <a:rPr lang="en-US" sz="4000" dirty="0" smtClean="0"/>
              <a:t>young </a:t>
            </a:r>
            <a:r>
              <a:rPr lang="en-US" sz="4000" dirty="0"/>
              <a:t>people in the total population is</a:t>
            </a:r>
            <a:r>
              <a:rPr lang="et-EE" sz="4000" dirty="0"/>
              <a:t> </a:t>
            </a:r>
            <a:r>
              <a:rPr lang="en-US" sz="4000" dirty="0"/>
              <a:t>expected to fall in the years up to </a:t>
            </a:r>
            <a:r>
              <a:rPr lang="en-US" sz="4000" dirty="0" smtClean="0"/>
              <a:t>2060</a:t>
            </a:r>
            <a:endParaRPr lang="et-EE" sz="4000" dirty="0"/>
          </a:p>
          <a:p>
            <a:r>
              <a:rPr lang="en-US" sz="4000" dirty="0" smtClean="0"/>
              <a:t>If </a:t>
            </a:r>
            <a:r>
              <a:rPr lang="en-US" sz="4000" dirty="0"/>
              <a:t>the decline is not reversed, the youth population of the European Union </a:t>
            </a:r>
            <a:r>
              <a:rPr lang="en-US" sz="4000" dirty="0" smtClean="0"/>
              <a:t>could </a:t>
            </a:r>
            <a:r>
              <a:rPr lang="en-US" sz="4000" dirty="0"/>
              <a:t>fall by a</a:t>
            </a:r>
            <a:r>
              <a:rPr lang="et-EE" sz="4000" dirty="0"/>
              <a:t> </a:t>
            </a:r>
            <a:r>
              <a:rPr lang="en-US" sz="4000" dirty="0"/>
              <a:t>further 14 million in the next 50 </a:t>
            </a:r>
            <a:r>
              <a:rPr lang="en-US" sz="4000" dirty="0" smtClean="0"/>
              <a:t>years</a:t>
            </a:r>
            <a:endParaRPr lang="et-EE" sz="4000" dirty="0"/>
          </a:p>
          <a:p>
            <a:r>
              <a:rPr lang="et-EE" sz="4000" dirty="0"/>
              <a:t>Y</a:t>
            </a:r>
            <a:r>
              <a:rPr lang="et-EE" sz="4000" dirty="0" smtClean="0"/>
              <a:t>outh </a:t>
            </a:r>
            <a:r>
              <a:rPr lang="et-EE" sz="4000" dirty="0"/>
              <a:t>unemployment </a:t>
            </a:r>
            <a:r>
              <a:rPr lang="et-EE" sz="4000" dirty="0" smtClean="0"/>
              <a:t>(Greece </a:t>
            </a:r>
            <a:r>
              <a:rPr lang="et-EE" sz="4000" dirty="0"/>
              <a:t>58,4%)</a:t>
            </a:r>
          </a:p>
          <a:p>
            <a:r>
              <a:rPr lang="et-EE" sz="4000" dirty="0"/>
              <a:t>M</a:t>
            </a:r>
            <a:r>
              <a:rPr lang="et-EE" sz="4000" dirty="0" smtClean="0"/>
              <a:t>ulty </a:t>
            </a:r>
            <a:r>
              <a:rPr lang="et-EE" sz="4000" dirty="0"/>
              <a:t>culty </a:t>
            </a:r>
          </a:p>
          <a:p>
            <a:r>
              <a:rPr lang="et-EE" sz="4000" dirty="0"/>
              <a:t>M</a:t>
            </a:r>
            <a:r>
              <a:rPr lang="et-EE" sz="4000" dirty="0" smtClean="0"/>
              <a:t>igration </a:t>
            </a:r>
            <a:endParaRPr lang="et-EE" sz="4000" dirty="0"/>
          </a:p>
          <a:p>
            <a:r>
              <a:rPr lang="et-EE" sz="4000" dirty="0"/>
              <a:t>D</a:t>
            </a:r>
            <a:r>
              <a:rPr lang="et-EE" sz="4000" dirty="0" smtClean="0"/>
              <a:t>igital </a:t>
            </a:r>
            <a:r>
              <a:rPr lang="et-EE" sz="4000" dirty="0"/>
              <a:t>era</a:t>
            </a:r>
          </a:p>
          <a:p>
            <a:r>
              <a:rPr lang="et-EE" sz="4000" dirty="0"/>
              <a:t>F</a:t>
            </a:r>
            <a:r>
              <a:rPr lang="et-EE" sz="4000" dirty="0" smtClean="0"/>
              <a:t>ight </a:t>
            </a:r>
            <a:r>
              <a:rPr lang="et-EE" sz="4000" dirty="0"/>
              <a:t>against </a:t>
            </a:r>
            <a:r>
              <a:rPr lang="et-EE" sz="4000" dirty="0" smtClean="0"/>
              <a:t>poverty</a:t>
            </a:r>
          </a:p>
          <a:p>
            <a:r>
              <a:rPr lang="en-US" sz="4000" dirty="0" smtClean="0"/>
              <a:t>G</a:t>
            </a:r>
            <a:r>
              <a:rPr lang="et-EE" sz="4000" dirty="0" smtClean="0"/>
              <a:t>eneration NEET</a:t>
            </a:r>
            <a:endParaRPr lang="et-EE" sz="4000" dirty="0"/>
          </a:p>
        </p:txBody>
      </p:sp>
      <p:pic>
        <p:nvPicPr>
          <p:cNvPr id="6" name="Picture 5" descr="TYEC_PPT_riba_veebiaadress.png"/>
          <p:cNvPicPr>
            <a:picLocks noChangeAspect="1"/>
          </p:cNvPicPr>
          <p:nvPr/>
        </p:nvPicPr>
        <p:blipFill>
          <a:blip r:embed="rId4"/>
          <a:stretch>
            <a:fillRect/>
          </a:stretch>
        </p:blipFill>
        <p:spPr>
          <a:xfrm>
            <a:off x="12218988" y="8126413"/>
            <a:ext cx="4038600" cy="2032000"/>
          </a:xfrm>
          <a:prstGeom prst="rect">
            <a:avLst/>
          </a:prstGeom>
        </p:spPr>
      </p:pic>
    </p:spTree>
    <p:extLst>
      <p:ext uri="{BB962C8B-B14F-4D97-AF65-F5344CB8AC3E}">
        <p14:creationId xmlns:p14="http://schemas.microsoft.com/office/powerpoint/2010/main" val="28611690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TYEC_PPT_riba_pealkiri.png"/>
          <p:cNvPicPr>
            <a:picLocks noChangeAspect="1"/>
          </p:cNvPicPr>
          <p:nvPr/>
        </p:nvPicPr>
        <p:blipFill>
          <a:blip r:embed="rId3"/>
          <a:stretch>
            <a:fillRect/>
          </a:stretch>
        </p:blipFill>
        <p:spPr>
          <a:xfrm>
            <a:off x="-24607" y="-407194"/>
            <a:ext cx="15905661" cy="3886200"/>
          </a:xfrm>
          <a:prstGeom prst="rect">
            <a:avLst/>
          </a:prstGeom>
        </p:spPr>
      </p:pic>
      <p:sp>
        <p:nvSpPr>
          <p:cNvPr id="5" name="Rectangle 4"/>
          <p:cNvSpPr/>
          <p:nvPr/>
        </p:nvSpPr>
        <p:spPr>
          <a:xfrm>
            <a:off x="1118394" y="1193006"/>
            <a:ext cx="11100594" cy="769441"/>
          </a:xfrm>
          <a:prstGeom prst="rect">
            <a:avLst/>
          </a:prstGeom>
        </p:spPr>
        <p:txBody>
          <a:bodyPr wrap="square">
            <a:spAutoFit/>
          </a:bodyPr>
          <a:lstStyle/>
          <a:p>
            <a:r>
              <a:rPr lang="en-US" sz="4400" b="1" dirty="0" smtClean="0">
                <a:solidFill>
                  <a:srgbClr val="FFFFFF"/>
                </a:solidFill>
              </a:rPr>
              <a:t>Estonia: country specific issues</a:t>
            </a:r>
            <a:endParaRPr lang="en-US" sz="4400" b="1" dirty="0">
              <a:solidFill>
                <a:srgbClr val="FFFFFF"/>
              </a:solidFill>
            </a:endParaRPr>
          </a:p>
        </p:txBody>
      </p:sp>
      <p:sp>
        <p:nvSpPr>
          <p:cNvPr id="3" name="Content Placeholder 2"/>
          <p:cNvSpPr>
            <a:spLocks noGrp="1"/>
          </p:cNvSpPr>
          <p:nvPr>
            <p:ph idx="1"/>
          </p:nvPr>
        </p:nvSpPr>
        <p:spPr>
          <a:xfrm>
            <a:off x="812880" y="2990974"/>
            <a:ext cx="14631829" cy="6083406"/>
          </a:xfrm>
        </p:spPr>
        <p:txBody>
          <a:bodyPr>
            <a:normAutofit/>
          </a:bodyPr>
          <a:lstStyle/>
          <a:p>
            <a:pPr lvl="1"/>
            <a:r>
              <a:rPr lang="en-US" sz="4400" dirty="0" smtClean="0"/>
              <a:t>Very </a:t>
            </a:r>
            <a:r>
              <a:rPr lang="en-US" sz="4400" dirty="0"/>
              <a:t>high drop-out rates, as result men’s education level is much lower than women’s</a:t>
            </a:r>
            <a:endParaRPr lang="cs-CZ" sz="4400" dirty="0"/>
          </a:p>
          <a:p>
            <a:pPr lvl="1"/>
            <a:r>
              <a:rPr lang="en-US" sz="4400" dirty="0" smtClean="0"/>
              <a:t>Unemployment </a:t>
            </a:r>
            <a:r>
              <a:rPr lang="en-US" sz="4400" dirty="0"/>
              <a:t>of non-Estonian youth is two times higher, than Estonian youth unemployment</a:t>
            </a:r>
            <a:endParaRPr lang="cs-CZ" sz="4400" dirty="0"/>
          </a:p>
          <a:p>
            <a:pPr lvl="1"/>
            <a:r>
              <a:rPr lang="en-US" sz="4400" dirty="0" smtClean="0"/>
              <a:t>The </a:t>
            </a:r>
            <a:r>
              <a:rPr lang="en-US" sz="4400" dirty="0"/>
              <a:t>annual cost of NEET one of the highest in EU (1.5% of GDP</a:t>
            </a:r>
            <a:r>
              <a:rPr lang="en-US" sz="4400" dirty="0" smtClean="0"/>
              <a:t>)</a:t>
            </a:r>
          </a:p>
          <a:p>
            <a:pPr lvl="1"/>
            <a:r>
              <a:rPr lang="en-US" sz="4400" dirty="0" smtClean="0"/>
              <a:t>Unemployment </a:t>
            </a:r>
            <a:r>
              <a:rPr lang="en-US" sz="4400" dirty="0"/>
              <a:t>and lack of work force at the same time </a:t>
            </a:r>
            <a:endParaRPr lang="cs-CZ" sz="4400" dirty="0"/>
          </a:p>
        </p:txBody>
      </p:sp>
      <p:pic>
        <p:nvPicPr>
          <p:cNvPr id="6" name="Picture 5" descr="TYEC_PPT_riba_veebiaadress.png"/>
          <p:cNvPicPr>
            <a:picLocks noChangeAspect="1"/>
          </p:cNvPicPr>
          <p:nvPr/>
        </p:nvPicPr>
        <p:blipFill>
          <a:blip r:embed="rId4"/>
          <a:stretch>
            <a:fillRect/>
          </a:stretch>
        </p:blipFill>
        <p:spPr>
          <a:xfrm>
            <a:off x="12218988" y="8126413"/>
            <a:ext cx="4038600" cy="2032000"/>
          </a:xfrm>
          <a:prstGeom prst="rect">
            <a:avLst/>
          </a:prstGeom>
        </p:spPr>
      </p:pic>
    </p:spTree>
    <p:extLst>
      <p:ext uri="{BB962C8B-B14F-4D97-AF65-F5344CB8AC3E}">
        <p14:creationId xmlns:p14="http://schemas.microsoft.com/office/powerpoint/2010/main" val="88287235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TYEC_PPT_riba_pealkiri.png"/>
          <p:cNvPicPr>
            <a:picLocks noChangeAspect="1"/>
          </p:cNvPicPr>
          <p:nvPr/>
        </p:nvPicPr>
        <p:blipFill>
          <a:blip r:embed="rId4"/>
          <a:stretch>
            <a:fillRect/>
          </a:stretch>
        </p:blipFill>
        <p:spPr>
          <a:xfrm>
            <a:off x="-24607" y="-407194"/>
            <a:ext cx="15905661" cy="3886200"/>
          </a:xfrm>
          <a:prstGeom prst="rect">
            <a:avLst/>
          </a:prstGeom>
        </p:spPr>
      </p:pic>
      <p:sp>
        <p:nvSpPr>
          <p:cNvPr id="5" name="Rectangle 4"/>
          <p:cNvSpPr/>
          <p:nvPr/>
        </p:nvSpPr>
        <p:spPr>
          <a:xfrm>
            <a:off x="1118394" y="1193006"/>
            <a:ext cx="11762928" cy="769441"/>
          </a:xfrm>
          <a:prstGeom prst="rect">
            <a:avLst/>
          </a:prstGeom>
        </p:spPr>
        <p:txBody>
          <a:bodyPr wrap="square">
            <a:spAutoFit/>
          </a:bodyPr>
          <a:lstStyle/>
          <a:p>
            <a:r>
              <a:rPr lang="en-US" sz="4400" b="1" dirty="0" smtClean="0">
                <a:solidFill>
                  <a:srgbClr val="FFFFFF"/>
                </a:solidFill>
              </a:rPr>
              <a:t>Education as a promoter of social mobility</a:t>
            </a:r>
            <a:endParaRPr lang="en-US" sz="4400" b="1" dirty="0">
              <a:solidFill>
                <a:srgbClr val="FFFFFF"/>
              </a:solidFill>
            </a:endParaRPr>
          </a:p>
        </p:txBody>
      </p:sp>
      <p:sp>
        <p:nvSpPr>
          <p:cNvPr id="3" name="Content Placeholder 2"/>
          <p:cNvSpPr>
            <a:spLocks noGrp="1"/>
          </p:cNvSpPr>
          <p:nvPr>
            <p:ph idx="1"/>
          </p:nvPr>
        </p:nvSpPr>
        <p:spPr>
          <a:xfrm>
            <a:off x="1118394" y="2630934"/>
            <a:ext cx="13995176" cy="6083406"/>
          </a:xfrm>
        </p:spPr>
        <p:txBody>
          <a:bodyPr>
            <a:noAutofit/>
          </a:bodyPr>
          <a:lstStyle/>
          <a:p>
            <a:pPr marL="0" lvl="0" indent="0">
              <a:buNone/>
            </a:pPr>
            <a:r>
              <a:rPr lang="en-US" sz="4800" dirty="0"/>
              <a:t>Education as promoter of mobility and unemployment </a:t>
            </a:r>
            <a:r>
              <a:rPr lang="en-US" sz="4800" dirty="0" smtClean="0">
                <a:sym typeface="Wingdings"/>
              </a:rPr>
              <a:t></a:t>
            </a:r>
            <a:r>
              <a:rPr lang="en-US" sz="4800" dirty="0" smtClean="0"/>
              <a:t> </a:t>
            </a:r>
            <a:r>
              <a:rPr lang="en-US" sz="4800" dirty="0"/>
              <a:t>system </a:t>
            </a:r>
            <a:r>
              <a:rPr lang="en-US" sz="4800" dirty="0">
                <a:sym typeface="Wingdings"/>
              </a:rPr>
              <a:t></a:t>
            </a:r>
            <a:r>
              <a:rPr lang="en-US" sz="4800" dirty="0"/>
              <a:t> competence based learning, diversified </a:t>
            </a:r>
            <a:r>
              <a:rPr lang="en-US" sz="4800" dirty="0" smtClean="0"/>
              <a:t>education</a:t>
            </a:r>
          </a:p>
          <a:p>
            <a:pPr marL="0" lvl="0" indent="0">
              <a:buNone/>
            </a:pPr>
            <a:r>
              <a:rPr lang="en-US" sz="4800" dirty="0" smtClean="0"/>
              <a:t>Challenges:</a:t>
            </a:r>
          </a:p>
          <a:p>
            <a:pPr marL="1282669" lvl="1" indent="-571500">
              <a:buFontTx/>
              <a:buChar char="-"/>
            </a:pPr>
            <a:r>
              <a:rPr lang="en-US" sz="4100" dirty="0" smtClean="0"/>
              <a:t>Only in higher education under internationalization strategy</a:t>
            </a:r>
          </a:p>
          <a:p>
            <a:pPr marL="1282669" lvl="1" indent="-571500">
              <a:buFontTx/>
              <a:buChar char="-"/>
            </a:pPr>
            <a:r>
              <a:rPr lang="en-US" sz="4400" dirty="0"/>
              <a:t>Extensive reforms of the primary and secondary education </a:t>
            </a:r>
            <a:endParaRPr lang="en-US" sz="4400" dirty="0" smtClean="0"/>
          </a:p>
          <a:p>
            <a:pPr marL="1282669" lvl="1" indent="-571500">
              <a:buFontTx/>
              <a:buChar char="-"/>
            </a:pPr>
            <a:r>
              <a:rPr lang="en-US" sz="4400" dirty="0" smtClean="0"/>
              <a:t>Demographic changes</a:t>
            </a:r>
            <a:endParaRPr lang="en-US" sz="4100" dirty="0" smtClean="0"/>
          </a:p>
        </p:txBody>
      </p:sp>
      <p:pic>
        <p:nvPicPr>
          <p:cNvPr id="6" name="Picture 5" descr="TYEC_PPT_riba_veebiaadress.png"/>
          <p:cNvPicPr>
            <a:picLocks noChangeAspect="1"/>
          </p:cNvPicPr>
          <p:nvPr/>
        </p:nvPicPr>
        <p:blipFill>
          <a:blip r:embed="rId5"/>
          <a:stretch>
            <a:fillRect/>
          </a:stretch>
        </p:blipFill>
        <p:spPr>
          <a:xfrm>
            <a:off x="12218988" y="8126413"/>
            <a:ext cx="4038600" cy="2032000"/>
          </a:xfrm>
          <a:prstGeom prst="rect">
            <a:avLst/>
          </a:prstGeom>
        </p:spPr>
      </p:pic>
    </p:spTree>
    <p:extLst>
      <p:ext uri="{BB962C8B-B14F-4D97-AF65-F5344CB8AC3E}">
        <p14:creationId xmlns:p14="http://schemas.microsoft.com/office/powerpoint/2010/main" val="125193808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TYEC_PPT_riba_pealkiri.png"/>
          <p:cNvPicPr>
            <a:picLocks noChangeAspect="1"/>
          </p:cNvPicPr>
          <p:nvPr/>
        </p:nvPicPr>
        <p:blipFill>
          <a:blip r:embed="rId4"/>
          <a:stretch>
            <a:fillRect/>
          </a:stretch>
        </p:blipFill>
        <p:spPr>
          <a:xfrm>
            <a:off x="-24607" y="-407194"/>
            <a:ext cx="15905661" cy="3886200"/>
          </a:xfrm>
          <a:prstGeom prst="rect">
            <a:avLst/>
          </a:prstGeom>
        </p:spPr>
      </p:pic>
      <p:sp>
        <p:nvSpPr>
          <p:cNvPr id="5" name="Rectangle 4"/>
          <p:cNvSpPr/>
          <p:nvPr/>
        </p:nvSpPr>
        <p:spPr>
          <a:xfrm>
            <a:off x="1118394" y="1193006"/>
            <a:ext cx="11762928" cy="769441"/>
          </a:xfrm>
          <a:prstGeom prst="rect">
            <a:avLst/>
          </a:prstGeom>
        </p:spPr>
        <p:txBody>
          <a:bodyPr wrap="square">
            <a:spAutoFit/>
          </a:bodyPr>
          <a:lstStyle/>
          <a:p>
            <a:r>
              <a:rPr lang="en-US" sz="4400" b="1" dirty="0" smtClean="0">
                <a:solidFill>
                  <a:srgbClr val="FFFFFF"/>
                </a:solidFill>
              </a:rPr>
              <a:t>Education as a promoter of social mobility</a:t>
            </a:r>
            <a:endParaRPr lang="en-US" sz="4400" b="1" dirty="0">
              <a:solidFill>
                <a:srgbClr val="FFFFFF"/>
              </a:solidFill>
            </a:endParaRPr>
          </a:p>
        </p:txBody>
      </p:sp>
      <p:sp>
        <p:nvSpPr>
          <p:cNvPr id="3" name="Content Placeholder 2"/>
          <p:cNvSpPr>
            <a:spLocks noGrp="1"/>
          </p:cNvSpPr>
          <p:nvPr>
            <p:ph idx="1"/>
          </p:nvPr>
        </p:nvSpPr>
        <p:spPr>
          <a:xfrm>
            <a:off x="207914" y="2630934"/>
            <a:ext cx="15673140" cy="6840760"/>
          </a:xfrm>
        </p:spPr>
        <p:txBody>
          <a:bodyPr>
            <a:noAutofit/>
          </a:bodyPr>
          <a:lstStyle/>
          <a:p>
            <a:pPr lvl="0"/>
            <a:r>
              <a:rPr lang="cs-CZ" sz="3200" dirty="0" err="1" smtClean="0"/>
              <a:t>Diversified</a:t>
            </a:r>
            <a:r>
              <a:rPr lang="cs-CZ" sz="3200" dirty="0" smtClean="0"/>
              <a:t> </a:t>
            </a:r>
            <a:r>
              <a:rPr lang="cs-CZ" sz="3200" dirty="0" err="1" smtClean="0"/>
              <a:t>education</a:t>
            </a:r>
            <a:r>
              <a:rPr lang="cs-CZ" sz="3200" dirty="0" smtClean="0"/>
              <a:t> (non-</a:t>
            </a:r>
            <a:r>
              <a:rPr lang="cs-CZ" sz="3200" dirty="0" err="1" smtClean="0"/>
              <a:t>formal</a:t>
            </a:r>
            <a:r>
              <a:rPr lang="cs-CZ" sz="3200" dirty="0" smtClean="0"/>
              <a:t> </a:t>
            </a:r>
            <a:r>
              <a:rPr lang="cs-CZ" sz="3200" dirty="0" err="1" smtClean="0"/>
              <a:t>learning</a:t>
            </a:r>
            <a:r>
              <a:rPr lang="cs-CZ" sz="3200" dirty="0" smtClean="0"/>
              <a:t> and </a:t>
            </a:r>
            <a:r>
              <a:rPr lang="cs-CZ" sz="3200" dirty="0" err="1" smtClean="0"/>
              <a:t>formal</a:t>
            </a:r>
            <a:r>
              <a:rPr lang="cs-CZ" sz="3200" dirty="0" smtClean="0"/>
              <a:t> </a:t>
            </a:r>
            <a:r>
              <a:rPr lang="cs-CZ" sz="3200" dirty="0" err="1" smtClean="0"/>
              <a:t>education</a:t>
            </a:r>
            <a:r>
              <a:rPr lang="cs-CZ" sz="3200" dirty="0" smtClean="0"/>
              <a:t>)</a:t>
            </a:r>
          </a:p>
          <a:p>
            <a:pPr lvl="1"/>
            <a:r>
              <a:rPr lang="en-GB" sz="3200" dirty="0" smtClean="0"/>
              <a:t>77% - job chances have increased and helped with making decisions about their future careers;</a:t>
            </a:r>
          </a:p>
          <a:p>
            <a:pPr lvl="1"/>
            <a:r>
              <a:rPr lang="en-GB" sz="3200" dirty="0" smtClean="0"/>
              <a:t>65% - clearer ideas about their further educational pathways;</a:t>
            </a:r>
          </a:p>
          <a:p>
            <a:pPr lvl="1"/>
            <a:r>
              <a:rPr lang="en-GB" sz="3200" dirty="0" smtClean="0"/>
              <a:t>72% - clearer ideas about their professional career aspirations and goals</a:t>
            </a:r>
          </a:p>
          <a:p>
            <a:pPr lvl="0"/>
            <a:r>
              <a:rPr lang="en-GB" sz="3200" dirty="0" smtClean="0"/>
              <a:t>Improvements in:</a:t>
            </a:r>
          </a:p>
          <a:p>
            <a:pPr lvl="1"/>
            <a:r>
              <a:rPr lang="en-GB" sz="3200" dirty="0" smtClean="0"/>
              <a:t>80% - social skills (cooperation, negotiation, getting along with people of different cultural backgrounds, expressing ideas in discussions, communicating in a foreign language)</a:t>
            </a:r>
          </a:p>
          <a:p>
            <a:pPr lvl="1"/>
            <a:r>
              <a:rPr lang="en-GB" sz="3200" dirty="0" smtClean="0"/>
              <a:t>76% - plan to go abroad to study, work or do an apprenticeship</a:t>
            </a:r>
          </a:p>
          <a:p>
            <a:pPr lvl="1"/>
            <a:r>
              <a:rPr lang="en-GB" sz="3200" dirty="0" smtClean="0"/>
              <a:t>90% - plan to improve their language skills in the future</a:t>
            </a:r>
            <a:r>
              <a:rPr lang="en-US" sz="3200" dirty="0" smtClean="0"/>
              <a:t>”</a:t>
            </a:r>
          </a:p>
          <a:p>
            <a:pPr marL="812764" lvl="1" indent="0" algn="ctr">
              <a:buNone/>
            </a:pPr>
            <a:r>
              <a:rPr lang="en-GB" sz="3200" i="1" dirty="0" smtClean="0"/>
              <a:t> (</a:t>
            </a:r>
            <a:r>
              <a:rPr lang="en-GB" sz="3200" i="1" dirty="0" err="1" smtClean="0"/>
              <a:t>Murakas</a:t>
            </a:r>
            <a:r>
              <a:rPr lang="en-GB" sz="3200" i="1" dirty="0" smtClean="0"/>
              <a:t> et al, 2010)</a:t>
            </a:r>
          </a:p>
          <a:p>
            <a:pPr lvl="1"/>
            <a:endParaRPr lang="cs-CZ" sz="3200" dirty="0"/>
          </a:p>
        </p:txBody>
      </p:sp>
      <p:pic>
        <p:nvPicPr>
          <p:cNvPr id="6" name="Picture 5" descr="TYEC_PPT_riba_veebiaadress.png"/>
          <p:cNvPicPr>
            <a:picLocks noChangeAspect="1"/>
          </p:cNvPicPr>
          <p:nvPr/>
        </p:nvPicPr>
        <p:blipFill>
          <a:blip r:embed="rId5"/>
          <a:stretch>
            <a:fillRect/>
          </a:stretch>
        </p:blipFill>
        <p:spPr>
          <a:xfrm>
            <a:off x="12218988" y="8126413"/>
            <a:ext cx="4038600" cy="2032000"/>
          </a:xfrm>
          <a:prstGeom prst="rect">
            <a:avLst/>
          </a:prstGeom>
        </p:spPr>
      </p:pic>
    </p:spTree>
    <p:extLst>
      <p:ext uri="{BB962C8B-B14F-4D97-AF65-F5344CB8AC3E}">
        <p14:creationId xmlns:p14="http://schemas.microsoft.com/office/powerpoint/2010/main" val="95198147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TYEC_PPT_riba_pealkiri.png"/>
          <p:cNvPicPr>
            <a:picLocks noChangeAspect="1"/>
          </p:cNvPicPr>
          <p:nvPr/>
        </p:nvPicPr>
        <p:blipFill>
          <a:blip r:embed="rId3"/>
          <a:stretch>
            <a:fillRect/>
          </a:stretch>
        </p:blipFill>
        <p:spPr>
          <a:xfrm>
            <a:off x="-24607" y="-407194"/>
            <a:ext cx="15905661" cy="3886200"/>
          </a:xfrm>
          <a:prstGeom prst="rect">
            <a:avLst/>
          </a:prstGeom>
        </p:spPr>
      </p:pic>
      <p:sp>
        <p:nvSpPr>
          <p:cNvPr id="5" name="Rectangle 4"/>
          <p:cNvSpPr/>
          <p:nvPr/>
        </p:nvSpPr>
        <p:spPr>
          <a:xfrm>
            <a:off x="1118394" y="1193006"/>
            <a:ext cx="9890720" cy="769441"/>
          </a:xfrm>
          <a:prstGeom prst="rect">
            <a:avLst/>
          </a:prstGeom>
        </p:spPr>
        <p:txBody>
          <a:bodyPr wrap="square">
            <a:spAutoFit/>
          </a:bodyPr>
          <a:lstStyle/>
          <a:p>
            <a:r>
              <a:rPr lang="en-US" sz="4400" b="1" dirty="0" smtClean="0">
                <a:solidFill>
                  <a:srgbClr val="FFFFFF"/>
                </a:solidFill>
              </a:rPr>
              <a:t>Future work competences 2020</a:t>
            </a:r>
            <a:endParaRPr lang="en-US" sz="4400" b="1" dirty="0">
              <a:solidFill>
                <a:srgbClr val="FFFFFF"/>
              </a:solidFill>
            </a:endParaRPr>
          </a:p>
        </p:txBody>
      </p:sp>
      <p:pic>
        <p:nvPicPr>
          <p:cNvPr id="9" name="Content Placeholder 3"/>
          <p:cNvPicPr/>
          <p:nvPr/>
        </p:nvPicPr>
        <p:blipFill>
          <a:blip r:embed="rId4">
            <a:extLst>
              <a:ext uri="{28A0092B-C50C-407E-A947-70E740481C1C}">
                <a14:useLocalDpi xmlns:a14="http://schemas.microsoft.com/office/drawing/2010/main" val="0"/>
              </a:ext>
            </a:extLst>
          </a:blip>
          <a:stretch>
            <a:fillRect/>
          </a:stretch>
        </p:blipFill>
        <p:spPr>
          <a:xfrm>
            <a:off x="2342530" y="2630934"/>
            <a:ext cx="11906944" cy="7344816"/>
          </a:xfrm>
          <a:prstGeom prst="rect">
            <a:avLst/>
          </a:prstGeom>
        </p:spPr>
      </p:pic>
      <p:pic>
        <p:nvPicPr>
          <p:cNvPr id="6" name="Picture 5" descr="TYEC_PPT_riba_veebiaadress.png"/>
          <p:cNvPicPr>
            <a:picLocks noChangeAspect="1"/>
          </p:cNvPicPr>
          <p:nvPr/>
        </p:nvPicPr>
        <p:blipFill>
          <a:blip r:embed="rId5"/>
          <a:stretch>
            <a:fillRect/>
          </a:stretch>
        </p:blipFill>
        <p:spPr>
          <a:xfrm>
            <a:off x="12218988" y="8126413"/>
            <a:ext cx="4038600" cy="2032000"/>
          </a:xfrm>
          <a:prstGeom prst="rect">
            <a:avLst/>
          </a:prstGeom>
        </p:spPr>
      </p:pic>
    </p:spTree>
    <p:extLst>
      <p:ext uri="{BB962C8B-B14F-4D97-AF65-F5344CB8AC3E}">
        <p14:creationId xmlns:p14="http://schemas.microsoft.com/office/powerpoint/2010/main" val="22319659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TYEC_PPT_riba_pealkiri.png"/>
          <p:cNvPicPr>
            <a:picLocks noChangeAspect="1"/>
          </p:cNvPicPr>
          <p:nvPr/>
        </p:nvPicPr>
        <p:blipFill>
          <a:blip r:embed="rId4"/>
          <a:stretch>
            <a:fillRect/>
          </a:stretch>
        </p:blipFill>
        <p:spPr>
          <a:xfrm>
            <a:off x="-24607" y="-407194"/>
            <a:ext cx="15905661" cy="3886200"/>
          </a:xfrm>
          <a:prstGeom prst="rect">
            <a:avLst/>
          </a:prstGeom>
        </p:spPr>
      </p:pic>
      <p:sp>
        <p:nvSpPr>
          <p:cNvPr id="5" name="Rectangle 4"/>
          <p:cNvSpPr/>
          <p:nvPr/>
        </p:nvSpPr>
        <p:spPr>
          <a:xfrm>
            <a:off x="1118394" y="1193006"/>
            <a:ext cx="11618912" cy="769441"/>
          </a:xfrm>
          <a:prstGeom prst="rect">
            <a:avLst/>
          </a:prstGeom>
        </p:spPr>
        <p:txBody>
          <a:bodyPr wrap="square">
            <a:spAutoFit/>
          </a:bodyPr>
          <a:lstStyle/>
          <a:p>
            <a:r>
              <a:rPr lang="en-US" sz="4400" b="1" dirty="0" smtClean="0">
                <a:solidFill>
                  <a:srgbClr val="FFFFFF"/>
                </a:solidFill>
              </a:rPr>
              <a:t>Mobility in education</a:t>
            </a:r>
            <a:endParaRPr lang="en-US" sz="4400" b="1" dirty="0">
              <a:solidFill>
                <a:srgbClr val="FFFFFF"/>
              </a:solidFill>
            </a:endParaRPr>
          </a:p>
        </p:txBody>
      </p:sp>
      <p:sp>
        <p:nvSpPr>
          <p:cNvPr id="3" name="Content Placeholder 2"/>
          <p:cNvSpPr>
            <a:spLocks noGrp="1"/>
          </p:cNvSpPr>
          <p:nvPr>
            <p:ph idx="1"/>
          </p:nvPr>
        </p:nvSpPr>
        <p:spPr>
          <a:xfrm>
            <a:off x="812880" y="2990974"/>
            <a:ext cx="14631829" cy="6083406"/>
          </a:xfrm>
        </p:spPr>
        <p:txBody>
          <a:bodyPr>
            <a:normAutofit/>
          </a:bodyPr>
          <a:lstStyle/>
          <a:p>
            <a:r>
              <a:rPr lang="en-US" dirty="0" smtClean="0"/>
              <a:t>Erasmus and Erasmus+</a:t>
            </a:r>
            <a:endParaRPr lang="en-US" dirty="0"/>
          </a:p>
          <a:p>
            <a:r>
              <a:rPr lang="en-US" dirty="0" smtClean="0"/>
              <a:t>Non</a:t>
            </a:r>
            <a:r>
              <a:rPr lang="en-US" dirty="0"/>
              <a:t>-formal mobility (often </a:t>
            </a:r>
            <a:r>
              <a:rPr lang="en-US" dirty="0" err="1"/>
              <a:t>YiA</a:t>
            </a:r>
            <a:r>
              <a:rPr lang="en-US" dirty="0"/>
              <a:t> programme</a:t>
            </a:r>
            <a:r>
              <a:rPr lang="en-US" dirty="0" smtClean="0"/>
              <a:t>)</a:t>
            </a:r>
            <a:endParaRPr lang="en-US" dirty="0"/>
          </a:p>
          <a:p>
            <a:r>
              <a:rPr lang="en-US" dirty="0" smtClean="0"/>
              <a:t>EVS</a:t>
            </a:r>
          </a:p>
          <a:p>
            <a:r>
              <a:rPr lang="en-US" dirty="0" smtClean="0"/>
              <a:t>S</a:t>
            </a:r>
            <a:r>
              <a:rPr lang="cs-CZ" dirty="0" err="1" smtClean="0"/>
              <a:t>ocial</a:t>
            </a:r>
            <a:r>
              <a:rPr lang="cs-CZ" dirty="0" smtClean="0"/>
              <a:t> mobility </a:t>
            </a:r>
            <a:r>
              <a:rPr lang="cs-CZ" dirty="0" err="1" smtClean="0"/>
              <a:t>programmes</a:t>
            </a:r>
            <a:endParaRPr lang="en-US" dirty="0"/>
          </a:p>
        </p:txBody>
      </p:sp>
      <p:pic>
        <p:nvPicPr>
          <p:cNvPr id="6" name="Picture 5" descr="TYEC_PPT_riba_veebiaadress.png"/>
          <p:cNvPicPr>
            <a:picLocks noChangeAspect="1"/>
          </p:cNvPicPr>
          <p:nvPr/>
        </p:nvPicPr>
        <p:blipFill>
          <a:blip r:embed="rId5"/>
          <a:stretch>
            <a:fillRect/>
          </a:stretch>
        </p:blipFill>
        <p:spPr>
          <a:xfrm>
            <a:off x="12218988" y="8126413"/>
            <a:ext cx="4038600" cy="2032000"/>
          </a:xfrm>
          <a:prstGeom prst="rect">
            <a:avLst/>
          </a:prstGeom>
        </p:spPr>
      </p:pic>
    </p:spTree>
    <p:extLst>
      <p:ext uri="{BB962C8B-B14F-4D97-AF65-F5344CB8AC3E}">
        <p14:creationId xmlns:p14="http://schemas.microsoft.com/office/powerpoint/2010/main" val="148734094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Picture 5" descr="TYEC_PPT_riba_veebiaadress.png"/>
          <p:cNvPicPr>
            <a:picLocks noChangeAspect="1"/>
          </p:cNvPicPr>
          <p:nvPr/>
        </p:nvPicPr>
        <p:blipFill>
          <a:blip r:embed="rId3"/>
          <a:stretch>
            <a:fillRect/>
          </a:stretch>
        </p:blipFill>
        <p:spPr>
          <a:xfrm>
            <a:off x="12218988" y="8126413"/>
            <a:ext cx="4038600" cy="2032000"/>
          </a:xfrm>
          <a:prstGeom prst="rect">
            <a:avLst/>
          </a:prstGeom>
        </p:spPr>
      </p:pic>
      <p:pic>
        <p:nvPicPr>
          <p:cNvPr id="4" name="Picture 3" descr="TYEC_PPT_riba_pealkiri.png"/>
          <p:cNvPicPr>
            <a:picLocks noChangeAspect="1"/>
          </p:cNvPicPr>
          <p:nvPr/>
        </p:nvPicPr>
        <p:blipFill>
          <a:blip r:embed="rId4"/>
          <a:stretch>
            <a:fillRect/>
          </a:stretch>
        </p:blipFill>
        <p:spPr>
          <a:xfrm>
            <a:off x="-8358437" y="-407194"/>
            <a:ext cx="15905661" cy="3886200"/>
          </a:xfrm>
          <a:prstGeom prst="rect">
            <a:avLst/>
          </a:prstGeom>
        </p:spPr>
      </p:pic>
      <p:sp>
        <p:nvSpPr>
          <p:cNvPr id="5" name="Rectangle 4"/>
          <p:cNvSpPr/>
          <p:nvPr/>
        </p:nvSpPr>
        <p:spPr>
          <a:xfrm>
            <a:off x="1118394" y="1193006"/>
            <a:ext cx="13944600" cy="707886"/>
          </a:xfrm>
          <a:prstGeom prst="rect">
            <a:avLst/>
          </a:prstGeom>
        </p:spPr>
        <p:txBody>
          <a:bodyPr wrap="square">
            <a:spAutoFit/>
          </a:bodyPr>
          <a:lstStyle/>
          <a:p>
            <a:r>
              <a:rPr lang="en-US" sz="4000" b="1" dirty="0" smtClean="0">
                <a:solidFill>
                  <a:schemeClr val="bg1"/>
                </a:solidFill>
                <a:latin typeface="AlineaIncise"/>
                <a:cs typeface="AlineaIncise"/>
              </a:rPr>
              <a:t>Y</a:t>
            </a:r>
            <a:r>
              <a:rPr lang="et-EE" sz="4000" b="1" dirty="0" smtClean="0">
                <a:solidFill>
                  <a:schemeClr val="bg1"/>
                </a:solidFill>
                <a:latin typeface="AlineaIncise"/>
                <a:cs typeface="AlineaIncise"/>
              </a:rPr>
              <a:t>outh policy</a:t>
            </a:r>
            <a:endParaRPr lang="en-US" sz="4000" b="1" dirty="0"/>
          </a:p>
        </p:txBody>
      </p:sp>
      <p:sp>
        <p:nvSpPr>
          <p:cNvPr id="7" name="Content Placeholder 6"/>
          <p:cNvSpPr>
            <a:spLocks noGrp="1"/>
          </p:cNvSpPr>
          <p:nvPr>
            <p:ph idx="1"/>
          </p:nvPr>
        </p:nvSpPr>
        <p:spPr/>
        <p:txBody>
          <a:bodyPr>
            <a:normAutofit fontScale="92500"/>
          </a:bodyPr>
          <a:lstStyle/>
          <a:p>
            <a:r>
              <a:rPr lang="en-US" dirty="0" smtClean="0">
                <a:solidFill>
                  <a:schemeClr val="bg1"/>
                </a:solidFill>
              </a:rPr>
              <a:t>a </a:t>
            </a:r>
            <a:r>
              <a:rPr lang="en-US" dirty="0">
                <a:solidFill>
                  <a:schemeClr val="bg1"/>
                </a:solidFill>
              </a:rPr>
              <a:t>purposeful and coordinated activity in different spheres of life that proceeds from the actual needs and </a:t>
            </a:r>
            <a:r>
              <a:rPr lang="en-US" dirty="0">
                <a:solidFill>
                  <a:srgbClr val="FFFFFF"/>
                </a:solidFill>
              </a:rPr>
              <a:t>challenges of young </a:t>
            </a:r>
            <a:r>
              <a:rPr lang="en-US" dirty="0" smtClean="0">
                <a:solidFill>
                  <a:srgbClr val="FFFFFF"/>
                </a:solidFill>
              </a:rPr>
              <a:t>people, or </a:t>
            </a:r>
            <a:r>
              <a:rPr lang="en-US" i="1" dirty="0">
                <a:solidFill>
                  <a:srgbClr val="FFFFFF"/>
                </a:solidFill>
              </a:rPr>
              <a:t>unified </a:t>
            </a:r>
            <a:r>
              <a:rPr lang="en-US" i="1" dirty="0" smtClean="0">
                <a:solidFill>
                  <a:srgbClr val="FFFFFF"/>
                </a:solidFill>
              </a:rPr>
              <a:t>approach </a:t>
            </a:r>
            <a:r>
              <a:rPr lang="en-US" i="1" dirty="0">
                <a:solidFill>
                  <a:srgbClr val="FFFFFF"/>
                </a:solidFill>
              </a:rPr>
              <a:t>to all activities targeted at young people in all areas concerning their life</a:t>
            </a:r>
            <a:r>
              <a:rPr lang="en-US" dirty="0">
                <a:solidFill>
                  <a:srgbClr val="FFFFFF"/>
                </a:solidFill>
              </a:rPr>
              <a:t>. </a:t>
            </a:r>
            <a:endParaRPr lang="en-US" dirty="0" smtClean="0">
              <a:solidFill>
                <a:srgbClr val="FFFFFF"/>
              </a:solidFill>
            </a:endParaRPr>
          </a:p>
          <a:p>
            <a:r>
              <a:rPr lang="en-US" dirty="0" smtClean="0">
                <a:solidFill>
                  <a:srgbClr val="FFFFFF"/>
                </a:solidFill>
              </a:rPr>
              <a:t>In Europe: White Paper </a:t>
            </a:r>
            <a:r>
              <a:rPr lang="en-US" dirty="0" smtClean="0">
                <a:solidFill>
                  <a:schemeClr val="bg1"/>
                </a:solidFill>
              </a:rPr>
              <a:t>on youth, 1999</a:t>
            </a:r>
          </a:p>
          <a:p>
            <a:r>
              <a:rPr lang="en-US" dirty="0" smtClean="0">
                <a:solidFill>
                  <a:schemeClr val="bg1"/>
                </a:solidFill>
              </a:rPr>
              <a:t>In Estonia: 2006-2013, new period 2014-2020</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TYEC_PPT_riba_pealkiri.png"/>
          <p:cNvPicPr>
            <a:picLocks noChangeAspect="1"/>
          </p:cNvPicPr>
          <p:nvPr/>
        </p:nvPicPr>
        <p:blipFill>
          <a:blip r:embed="rId4"/>
          <a:stretch>
            <a:fillRect/>
          </a:stretch>
        </p:blipFill>
        <p:spPr>
          <a:xfrm>
            <a:off x="-24607" y="-407194"/>
            <a:ext cx="15905661" cy="3886200"/>
          </a:xfrm>
          <a:prstGeom prst="rect">
            <a:avLst/>
          </a:prstGeom>
        </p:spPr>
      </p:pic>
      <p:sp>
        <p:nvSpPr>
          <p:cNvPr id="5" name="Rectangle 4"/>
          <p:cNvSpPr/>
          <p:nvPr/>
        </p:nvSpPr>
        <p:spPr>
          <a:xfrm>
            <a:off x="1118394" y="1193006"/>
            <a:ext cx="11618912" cy="769441"/>
          </a:xfrm>
          <a:prstGeom prst="rect">
            <a:avLst/>
          </a:prstGeom>
        </p:spPr>
        <p:txBody>
          <a:bodyPr wrap="square">
            <a:spAutoFit/>
          </a:bodyPr>
          <a:lstStyle/>
          <a:p>
            <a:r>
              <a:rPr lang="en-US" sz="4400" b="1" dirty="0" smtClean="0">
                <a:solidFill>
                  <a:srgbClr val="FFFFFF"/>
                </a:solidFill>
              </a:rPr>
              <a:t>Overview of student mobility</a:t>
            </a:r>
            <a:endParaRPr lang="en-US" sz="4400" b="1" dirty="0">
              <a:solidFill>
                <a:srgbClr val="FFFFFF"/>
              </a:solidFill>
            </a:endParaRPr>
          </a:p>
        </p:txBody>
      </p:sp>
      <p:pic>
        <p:nvPicPr>
          <p:cNvPr id="7" name="Picture 6"/>
          <p:cNvPicPr>
            <a:picLocks noChangeAspect="1"/>
          </p:cNvPicPr>
          <p:nvPr/>
        </p:nvPicPr>
        <p:blipFill>
          <a:blip r:embed="rId5"/>
          <a:stretch>
            <a:fillRect/>
          </a:stretch>
        </p:blipFill>
        <p:spPr>
          <a:xfrm>
            <a:off x="325462" y="2774950"/>
            <a:ext cx="12915900" cy="6667500"/>
          </a:xfrm>
          <a:prstGeom prst="rect">
            <a:avLst/>
          </a:prstGeom>
        </p:spPr>
      </p:pic>
      <p:pic>
        <p:nvPicPr>
          <p:cNvPr id="6" name="Picture 5" descr="TYEC_PPT_riba_veebiaadress.png"/>
          <p:cNvPicPr>
            <a:picLocks noChangeAspect="1"/>
          </p:cNvPicPr>
          <p:nvPr/>
        </p:nvPicPr>
        <p:blipFill>
          <a:blip r:embed="rId6"/>
          <a:stretch>
            <a:fillRect/>
          </a:stretch>
        </p:blipFill>
        <p:spPr>
          <a:xfrm>
            <a:off x="12218988" y="8103542"/>
            <a:ext cx="4038600" cy="2032000"/>
          </a:xfrm>
          <a:prstGeom prst="rect">
            <a:avLst/>
          </a:prstGeom>
        </p:spPr>
      </p:pic>
    </p:spTree>
    <p:extLst>
      <p:ext uri="{BB962C8B-B14F-4D97-AF65-F5344CB8AC3E}">
        <p14:creationId xmlns:p14="http://schemas.microsoft.com/office/powerpoint/2010/main" val="27373696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TYEC_PPT_riba_pealkiri.png"/>
          <p:cNvPicPr>
            <a:picLocks noChangeAspect="1"/>
          </p:cNvPicPr>
          <p:nvPr/>
        </p:nvPicPr>
        <p:blipFill>
          <a:blip r:embed="rId4"/>
          <a:stretch>
            <a:fillRect/>
          </a:stretch>
        </p:blipFill>
        <p:spPr>
          <a:xfrm>
            <a:off x="-24607" y="-407194"/>
            <a:ext cx="15905661" cy="3886200"/>
          </a:xfrm>
          <a:prstGeom prst="rect">
            <a:avLst/>
          </a:prstGeom>
        </p:spPr>
      </p:pic>
      <p:sp>
        <p:nvSpPr>
          <p:cNvPr id="5" name="Rectangle 4"/>
          <p:cNvSpPr/>
          <p:nvPr/>
        </p:nvSpPr>
        <p:spPr>
          <a:xfrm>
            <a:off x="1118394" y="1193006"/>
            <a:ext cx="11618912" cy="769441"/>
          </a:xfrm>
          <a:prstGeom prst="rect">
            <a:avLst/>
          </a:prstGeom>
        </p:spPr>
        <p:txBody>
          <a:bodyPr wrap="square">
            <a:spAutoFit/>
          </a:bodyPr>
          <a:lstStyle/>
          <a:p>
            <a:r>
              <a:rPr lang="en-US" sz="4400" b="1" dirty="0" smtClean="0">
                <a:solidFill>
                  <a:srgbClr val="FFFFFF"/>
                </a:solidFill>
              </a:rPr>
              <a:t>Overview of student mobility</a:t>
            </a:r>
            <a:endParaRPr lang="en-US" sz="4400" b="1" dirty="0">
              <a:solidFill>
                <a:srgbClr val="FFFFFF"/>
              </a:solidFill>
            </a:endParaRPr>
          </a:p>
        </p:txBody>
      </p:sp>
      <p:pic>
        <p:nvPicPr>
          <p:cNvPr id="6" name="Picture 5" descr="TYEC_PPT_riba_veebiaadress.png"/>
          <p:cNvPicPr>
            <a:picLocks noChangeAspect="1"/>
          </p:cNvPicPr>
          <p:nvPr/>
        </p:nvPicPr>
        <p:blipFill>
          <a:blip r:embed="rId5"/>
          <a:stretch>
            <a:fillRect/>
          </a:stretch>
        </p:blipFill>
        <p:spPr>
          <a:xfrm>
            <a:off x="12218988" y="8103542"/>
            <a:ext cx="4038600" cy="2032000"/>
          </a:xfrm>
          <a:prstGeom prst="rect">
            <a:avLst/>
          </a:prstGeom>
        </p:spPr>
      </p:pic>
      <p:pic>
        <p:nvPicPr>
          <p:cNvPr id="2" name="Picture 1"/>
          <p:cNvPicPr>
            <a:picLocks noChangeAspect="1"/>
          </p:cNvPicPr>
          <p:nvPr/>
        </p:nvPicPr>
        <p:blipFill>
          <a:blip r:embed="rId6"/>
          <a:stretch>
            <a:fillRect/>
          </a:stretch>
        </p:blipFill>
        <p:spPr>
          <a:xfrm>
            <a:off x="927994" y="2846958"/>
            <a:ext cx="13919200" cy="6858000"/>
          </a:xfrm>
          <a:prstGeom prst="rect">
            <a:avLst/>
          </a:prstGeom>
        </p:spPr>
      </p:pic>
    </p:spTree>
    <p:extLst>
      <p:ext uri="{BB962C8B-B14F-4D97-AF65-F5344CB8AC3E}">
        <p14:creationId xmlns:p14="http://schemas.microsoft.com/office/powerpoint/2010/main" val="4650821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TYEC_PPT_riba_pealkiri.png"/>
          <p:cNvPicPr>
            <a:picLocks noChangeAspect="1"/>
          </p:cNvPicPr>
          <p:nvPr/>
        </p:nvPicPr>
        <p:blipFill>
          <a:blip r:embed="rId4"/>
          <a:stretch>
            <a:fillRect/>
          </a:stretch>
        </p:blipFill>
        <p:spPr>
          <a:xfrm>
            <a:off x="-24607" y="-407194"/>
            <a:ext cx="15905661" cy="3886200"/>
          </a:xfrm>
          <a:prstGeom prst="rect">
            <a:avLst/>
          </a:prstGeom>
        </p:spPr>
      </p:pic>
      <p:sp>
        <p:nvSpPr>
          <p:cNvPr id="5" name="Rectangle 4"/>
          <p:cNvSpPr/>
          <p:nvPr/>
        </p:nvSpPr>
        <p:spPr>
          <a:xfrm>
            <a:off x="1118394" y="1193006"/>
            <a:ext cx="11618912" cy="769441"/>
          </a:xfrm>
          <a:prstGeom prst="rect">
            <a:avLst/>
          </a:prstGeom>
        </p:spPr>
        <p:txBody>
          <a:bodyPr wrap="square">
            <a:spAutoFit/>
          </a:bodyPr>
          <a:lstStyle/>
          <a:p>
            <a:r>
              <a:rPr lang="en-US" sz="4400" b="1" dirty="0" smtClean="0">
                <a:solidFill>
                  <a:srgbClr val="FFFFFF"/>
                </a:solidFill>
              </a:rPr>
              <a:t>Student mobility in figures (2011-2013)</a:t>
            </a:r>
            <a:endParaRPr lang="en-US" sz="4400" b="1" dirty="0">
              <a:solidFill>
                <a:srgbClr val="FFFFFF"/>
              </a:solidFill>
            </a:endParaRPr>
          </a:p>
        </p:txBody>
      </p:sp>
      <p:pic>
        <p:nvPicPr>
          <p:cNvPr id="6" name="Picture 5" descr="TYEC_PPT_riba_veebiaadress.png"/>
          <p:cNvPicPr>
            <a:picLocks noChangeAspect="1"/>
          </p:cNvPicPr>
          <p:nvPr/>
        </p:nvPicPr>
        <p:blipFill>
          <a:blip r:embed="rId5"/>
          <a:stretch>
            <a:fillRect/>
          </a:stretch>
        </p:blipFill>
        <p:spPr>
          <a:xfrm>
            <a:off x="12218988" y="8126413"/>
            <a:ext cx="4038600" cy="2032000"/>
          </a:xfrm>
          <a:prstGeom prst="rect">
            <a:avLst/>
          </a:prstGeom>
        </p:spPr>
      </p:pic>
      <p:pic>
        <p:nvPicPr>
          <p:cNvPr id="2" name="Picture 1"/>
          <p:cNvPicPr>
            <a:picLocks noChangeAspect="1"/>
          </p:cNvPicPr>
          <p:nvPr/>
        </p:nvPicPr>
        <p:blipFill rotWithShape="1">
          <a:blip r:embed="rId6"/>
          <a:srcRect t="5843"/>
          <a:stretch/>
        </p:blipFill>
        <p:spPr>
          <a:xfrm>
            <a:off x="3232250" y="2520334"/>
            <a:ext cx="9182100" cy="7641064"/>
          </a:xfrm>
          <a:prstGeom prst="rect">
            <a:avLst/>
          </a:prstGeom>
        </p:spPr>
      </p:pic>
    </p:spTree>
    <p:extLst>
      <p:ext uri="{BB962C8B-B14F-4D97-AF65-F5344CB8AC3E}">
        <p14:creationId xmlns:p14="http://schemas.microsoft.com/office/powerpoint/2010/main" val="289041407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TYEC_PPT_riba_pealkiri.png"/>
          <p:cNvPicPr>
            <a:picLocks noChangeAspect="1"/>
          </p:cNvPicPr>
          <p:nvPr/>
        </p:nvPicPr>
        <p:blipFill>
          <a:blip r:embed="rId4"/>
          <a:stretch>
            <a:fillRect/>
          </a:stretch>
        </p:blipFill>
        <p:spPr>
          <a:xfrm>
            <a:off x="-24607" y="-407194"/>
            <a:ext cx="15905661" cy="3886200"/>
          </a:xfrm>
          <a:prstGeom prst="rect">
            <a:avLst/>
          </a:prstGeom>
        </p:spPr>
      </p:pic>
      <p:sp>
        <p:nvSpPr>
          <p:cNvPr id="5" name="Rectangle 4"/>
          <p:cNvSpPr/>
          <p:nvPr/>
        </p:nvSpPr>
        <p:spPr>
          <a:xfrm>
            <a:off x="1118394" y="1193006"/>
            <a:ext cx="11618912" cy="769441"/>
          </a:xfrm>
          <a:prstGeom prst="rect">
            <a:avLst/>
          </a:prstGeom>
        </p:spPr>
        <p:txBody>
          <a:bodyPr wrap="square">
            <a:spAutoFit/>
          </a:bodyPr>
          <a:lstStyle/>
          <a:p>
            <a:r>
              <a:rPr lang="en-US" sz="4400" b="1" dirty="0" smtClean="0">
                <a:solidFill>
                  <a:srgbClr val="FFFFFF"/>
                </a:solidFill>
              </a:rPr>
              <a:t>Erasmus</a:t>
            </a:r>
            <a:r>
              <a:rPr lang="en-US" sz="4400" b="1" dirty="0" smtClean="0">
                <a:solidFill>
                  <a:srgbClr val="FFFFFF"/>
                </a:solidFill>
              </a:rPr>
              <a:t>+ strategy</a:t>
            </a:r>
            <a:endParaRPr lang="en-US" sz="4400" b="1" dirty="0">
              <a:solidFill>
                <a:srgbClr val="FFFFFF"/>
              </a:solidFill>
            </a:endParaRPr>
          </a:p>
        </p:txBody>
      </p:sp>
      <p:pic>
        <p:nvPicPr>
          <p:cNvPr id="6" name="Picture 5" descr="TYEC_PPT_riba_veebiaadress.png"/>
          <p:cNvPicPr>
            <a:picLocks noChangeAspect="1"/>
          </p:cNvPicPr>
          <p:nvPr/>
        </p:nvPicPr>
        <p:blipFill>
          <a:blip r:embed="rId5"/>
          <a:stretch>
            <a:fillRect/>
          </a:stretch>
        </p:blipFill>
        <p:spPr>
          <a:xfrm>
            <a:off x="12218988" y="8126413"/>
            <a:ext cx="4038600" cy="2032000"/>
          </a:xfrm>
          <a:prstGeom prst="rect">
            <a:avLst/>
          </a:prstGeom>
        </p:spPr>
      </p:pic>
      <p:sp>
        <p:nvSpPr>
          <p:cNvPr id="8" name="Rectangle 3"/>
          <p:cNvSpPr txBox="1">
            <a:spLocks noChangeArrowheads="1"/>
          </p:cNvSpPr>
          <p:nvPr/>
        </p:nvSpPr>
        <p:spPr>
          <a:xfrm>
            <a:off x="711970" y="2702942"/>
            <a:ext cx="14249474" cy="6043339"/>
          </a:xfrm>
          <a:prstGeom prst="rect">
            <a:avLst/>
          </a:prstGeom>
        </p:spPr>
        <p:txBody>
          <a:bodyPr vert="horz" lIns="162553" tIns="81276" rIns="162553" bIns="81276" rtlCol="0">
            <a:noAutofit/>
          </a:bodyPr>
          <a:lstStyle>
            <a:lvl1pPr marL="609573" indent="-609573" algn="l" defTabSz="812764" rtl="0" eaLnBrk="1" latinLnBrk="0" hangingPunct="1">
              <a:spcBef>
                <a:spcPct val="20000"/>
              </a:spcBef>
              <a:buFont typeface="Arial"/>
              <a:buChar char="•"/>
              <a:defRPr sz="5700" kern="1200">
                <a:solidFill>
                  <a:schemeClr val="tx1"/>
                </a:solidFill>
                <a:latin typeface="+mn-lt"/>
                <a:ea typeface="+mn-ea"/>
                <a:cs typeface="+mn-cs"/>
              </a:defRPr>
            </a:lvl1pPr>
            <a:lvl2pPr marL="1320742" indent="-507978" algn="l" defTabSz="812764" rtl="0" eaLnBrk="1" latinLnBrk="0" hangingPunct="1">
              <a:spcBef>
                <a:spcPct val="20000"/>
              </a:spcBef>
              <a:buFont typeface="Arial"/>
              <a:buChar char="–"/>
              <a:defRPr sz="5000" kern="1200">
                <a:solidFill>
                  <a:schemeClr val="tx1"/>
                </a:solidFill>
                <a:latin typeface="+mn-lt"/>
                <a:ea typeface="+mn-ea"/>
                <a:cs typeface="+mn-cs"/>
              </a:defRPr>
            </a:lvl2pPr>
            <a:lvl3pPr marL="2031911" indent="-406382" algn="l" defTabSz="812764" rtl="0" eaLnBrk="1" latinLnBrk="0" hangingPunct="1">
              <a:spcBef>
                <a:spcPct val="20000"/>
              </a:spcBef>
              <a:buFont typeface="Arial"/>
              <a:buChar char="•"/>
              <a:defRPr sz="4300" kern="1200">
                <a:solidFill>
                  <a:schemeClr val="tx1"/>
                </a:solidFill>
                <a:latin typeface="+mn-lt"/>
                <a:ea typeface="+mn-ea"/>
                <a:cs typeface="+mn-cs"/>
              </a:defRPr>
            </a:lvl3pPr>
            <a:lvl4pPr marL="2844676" indent="-406382" algn="l" defTabSz="812764" rtl="0" eaLnBrk="1" latinLnBrk="0" hangingPunct="1">
              <a:spcBef>
                <a:spcPct val="20000"/>
              </a:spcBef>
              <a:buFont typeface="Arial"/>
              <a:buChar char="–"/>
              <a:defRPr sz="3600" kern="1200">
                <a:solidFill>
                  <a:schemeClr val="tx1"/>
                </a:solidFill>
                <a:latin typeface="+mn-lt"/>
                <a:ea typeface="+mn-ea"/>
                <a:cs typeface="+mn-cs"/>
              </a:defRPr>
            </a:lvl4pPr>
            <a:lvl5pPr marL="3657440" indent="-406382" algn="l" defTabSz="812764" rtl="0" eaLnBrk="1" latinLnBrk="0" hangingPunct="1">
              <a:spcBef>
                <a:spcPct val="20000"/>
              </a:spcBef>
              <a:buFont typeface="Arial"/>
              <a:buChar char="»"/>
              <a:defRPr sz="3600" kern="1200">
                <a:solidFill>
                  <a:schemeClr val="tx1"/>
                </a:solidFill>
                <a:latin typeface="+mn-lt"/>
                <a:ea typeface="+mn-ea"/>
                <a:cs typeface="+mn-cs"/>
              </a:defRPr>
            </a:lvl5pPr>
            <a:lvl6pPr marL="4470204" indent="-406382" algn="l" defTabSz="812764" rtl="0" eaLnBrk="1" latinLnBrk="0" hangingPunct="1">
              <a:spcBef>
                <a:spcPct val="20000"/>
              </a:spcBef>
              <a:buFont typeface="Arial"/>
              <a:buChar char="•"/>
              <a:defRPr sz="3600" kern="1200">
                <a:solidFill>
                  <a:schemeClr val="tx1"/>
                </a:solidFill>
                <a:latin typeface="+mn-lt"/>
                <a:ea typeface="+mn-ea"/>
                <a:cs typeface="+mn-cs"/>
              </a:defRPr>
            </a:lvl6pPr>
            <a:lvl7pPr marL="5282969" indent="-406382" algn="l" defTabSz="812764" rtl="0" eaLnBrk="1" latinLnBrk="0" hangingPunct="1">
              <a:spcBef>
                <a:spcPct val="20000"/>
              </a:spcBef>
              <a:buFont typeface="Arial"/>
              <a:buChar char="•"/>
              <a:defRPr sz="3600" kern="1200">
                <a:solidFill>
                  <a:schemeClr val="tx1"/>
                </a:solidFill>
                <a:latin typeface="+mn-lt"/>
                <a:ea typeface="+mn-ea"/>
                <a:cs typeface="+mn-cs"/>
              </a:defRPr>
            </a:lvl7pPr>
            <a:lvl8pPr marL="6095733" indent="-406382" algn="l" defTabSz="812764" rtl="0" eaLnBrk="1" latinLnBrk="0" hangingPunct="1">
              <a:spcBef>
                <a:spcPct val="20000"/>
              </a:spcBef>
              <a:buFont typeface="Arial"/>
              <a:buChar char="•"/>
              <a:defRPr sz="3600" kern="1200">
                <a:solidFill>
                  <a:schemeClr val="tx1"/>
                </a:solidFill>
                <a:latin typeface="+mn-lt"/>
                <a:ea typeface="+mn-ea"/>
                <a:cs typeface="+mn-cs"/>
              </a:defRPr>
            </a:lvl8pPr>
            <a:lvl9pPr marL="6908498" indent="-406382" algn="l" defTabSz="812764" rtl="0" eaLnBrk="1" latinLnBrk="0" hangingPunct="1">
              <a:spcBef>
                <a:spcPct val="20000"/>
              </a:spcBef>
              <a:buFont typeface="Arial"/>
              <a:buChar char="•"/>
              <a:defRPr sz="3600" kern="1200">
                <a:solidFill>
                  <a:schemeClr val="tx1"/>
                </a:solidFill>
                <a:latin typeface="+mn-lt"/>
                <a:ea typeface="+mn-ea"/>
                <a:cs typeface="+mn-cs"/>
              </a:defRPr>
            </a:lvl9pPr>
          </a:lstStyle>
          <a:p>
            <a:pPr>
              <a:lnSpc>
                <a:spcPct val="110000"/>
              </a:lnSpc>
              <a:spcBef>
                <a:spcPct val="60000"/>
              </a:spcBef>
              <a:buClr>
                <a:srgbClr val="FF9933"/>
              </a:buClr>
              <a:buFont typeface="Wingdings" pitchFamily="2" charset="2"/>
              <a:buChar char="q"/>
              <a:defRPr/>
            </a:pPr>
            <a:r>
              <a:rPr lang="en-US" sz="4000" dirty="0" smtClean="0">
                <a:effectLst>
                  <a:outerShdw blurRad="38100" dist="38100" dir="2700000" algn="tl">
                    <a:srgbClr val="C0C0C0"/>
                  </a:outerShdw>
                </a:effectLst>
                <a:cs typeface="Arial Black"/>
              </a:rPr>
              <a:t>Tertiary level attainment</a:t>
            </a:r>
            <a:r>
              <a:rPr lang="en-US" sz="4000" dirty="0" smtClean="0">
                <a:cs typeface="Arial Black"/>
              </a:rPr>
              <a:t>:</a:t>
            </a:r>
            <a:endParaRPr lang="en-US" sz="4000" dirty="0">
              <a:cs typeface="Arial Black"/>
            </a:endParaRPr>
          </a:p>
          <a:p>
            <a:pPr lvl="1">
              <a:lnSpc>
                <a:spcPct val="110000"/>
              </a:lnSpc>
              <a:spcBef>
                <a:spcPct val="60000"/>
              </a:spcBef>
              <a:buClr>
                <a:srgbClr val="FF9933"/>
              </a:buClr>
              <a:defRPr/>
            </a:pPr>
            <a:r>
              <a:rPr lang="en-US" sz="4000" dirty="0" smtClean="0">
                <a:cs typeface="Arial Black"/>
              </a:rPr>
              <a:t>Increase - 40% of 30-34 year olds HE graduates</a:t>
            </a:r>
          </a:p>
          <a:p>
            <a:pPr>
              <a:lnSpc>
                <a:spcPct val="110000"/>
              </a:lnSpc>
              <a:spcBef>
                <a:spcPct val="60000"/>
              </a:spcBef>
              <a:buClr>
                <a:srgbClr val="FF9933"/>
              </a:buClr>
              <a:buFont typeface="Wingdings" pitchFamily="2" charset="2"/>
              <a:buChar char="q"/>
              <a:defRPr/>
            </a:pPr>
            <a:r>
              <a:rPr lang="en-US" sz="4000" dirty="0" smtClean="0">
                <a:effectLst>
                  <a:outerShdw blurRad="38100" dist="38100" dir="2700000" algn="tl">
                    <a:srgbClr val="C0C0C0"/>
                  </a:outerShdw>
                </a:effectLst>
                <a:cs typeface="Arial Black"/>
              </a:rPr>
              <a:t>Early School leaving</a:t>
            </a:r>
            <a:r>
              <a:rPr lang="en-US" sz="4000" dirty="0" smtClean="0">
                <a:cs typeface="Arial Black"/>
              </a:rPr>
              <a:t>:</a:t>
            </a:r>
          </a:p>
          <a:p>
            <a:pPr lvl="1">
              <a:lnSpc>
                <a:spcPct val="110000"/>
              </a:lnSpc>
              <a:spcBef>
                <a:spcPct val="60000"/>
              </a:spcBef>
              <a:buClr>
                <a:srgbClr val="FF9933"/>
              </a:buClr>
              <a:defRPr/>
            </a:pPr>
            <a:r>
              <a:rPr lang="en-US" sz="4000" dirty="0" smtClean="0">
                <a:cs typeface="Arial Black"/>
              </a:rPr>
              <a:t>Decrease - 10% of 18-24 year olds not enrolled</a:t>
            </a:r>
          </a:p>
          <a:p>
            <a:pPr>
              <a:lnSpc>
                <a:spcPct val="110000"/>
              </a:lnSpc>
              <a:spcBef>
                <a:spcPct val="60000"/>
              </a:spcBef>
              <a:buClr>
                <a:srgbClr val="FF9933"/>
              </a:buClr>
              <a:buFont typeface="Wingdings" pitchFamily="2" charset="2"/>
              <a:buChar char="q"/>
              <a:defRPr/>
            </a:pPr>
            <a:r>
              <a:rPr lang="en-US" sz="4000" dirty="0" smtClean="0">
                <a:effectLst>
                  <a:outerShdw blurRad="38100" dist="38100" dir="2700000" algn="tl">
                    <a:srgbClr val="C0C0C0"/>
                  </a:outerShdw>
                </a:effectLst>
                <a:cs typeface="Arial Black"/>
              </a:rPr>
              <a:t>Employability:</a:t>
            </a:r>
          </a:p>
          <a:p>
            <a:pPr lvl="1">
              <a:lnSpc>
                <a:spcPct val="110000"/>
              </a:lnSpc>
              <a:spcBef>
                <a:spcPct val="60000"/>
              </a:spcBef>
              <a:buClr>
                <a:srgbClr val="FF9933"/>
              </a:buClr>
              <a:defRPr/>
            </a:pPr>
            <a:r>
              <a:rPr lang="en-US" sz="4000" dirty="0" smtClean="0">
                <a:cs typeface="Arial Black"/>
              </a:rPr>
              <a:t>Increase - 82% of graduates (20-34 year old) being employed no more than 3 years after they have completed</a:t>
            </a:r>
            <a:br>
              <a:rPr lang="en-US" sz="4000" dirty="0" smtClean="0">
                <a:cs typeface="Arial Black"/>
              </a:rPr>
            </a:br>
            <a:r>
              <a:rPr lang="en-US" sz="4000" dirty="0" smtClean="0">
                <a:cs typeface="Arial Black"/>
              </a:rPr>
              <a:t>education</a:t>
            </a:r>
          </a:p>
        </p:txBody>
      </p:sp>
    </p:spTree>
    <p:extLst>
      <p:ext uri="{BB962C8B-B14F-4D97-AF65-F5344CB8AC3E}">
        <p14:creationId xmlns:p14="http://schemas.microsoft.com/office/powerpoint/2010/main" val="130578186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TYEC_PPT_riba_pealkiri.png"/>
          <p:cNvPicPr>
            <a:picLocks noChangeAspect="1"/>
          </p:cNvPicPr>
          <p:nvPr/>
        </p:nvPicPr>
        <p:blipFill>
          <a:blip r:embed="rId4"/>
          <a:stretch>
            <a:fillRect/>
          </a:stretch>
        </p:blipFill>
        <p:spPr>
          <a:xfrm>
            <a:off x="-24607" y="-407194"/>
            <a:ext cx="15905661" cy="3886200"/>
          </a:xfrm>
          <a:prstGeom prst="rect">
            <a:avLst/>
          </a:prstGeom>
        </p:spPr>
      </p:pic>
      <p:sp>
        <p:nvSpPr>
          <p:cNvPr id="5" name="Rectangle 4"/>
          <p:cNvSpPr/>
          <p:nvPr/>
        </p:nvSpPr>
        <p:spPr>
          <a:xfrm>
            <a:off x="1118394" y="1193006"/>
            <a:ext cx="11618912" cy="769441"/>
          </a:xfrm>
          <a:prstGeom prst="rect">
            <a:avLst/>
          </a:prstGeom>
        </p:spPr>
        <p:txBody>
          <a:bodyPr wrap="square">
            <a:spAutoFit/>
          </a:bodyPr>
          <a:lstStyle/>
          <a:p>
            <a:r>
              <a:rPr lang="en-US" sz="4400" b="1" dirty="0" smtClean="0">
                <a:solidFill>
                  <a:srgbClr val="FFFFFF"/>
                </a:solidFill>
              </a:rPr>
              <a:t>Erasmus</a:t>
            </a:r>
            <a:r>
              <a:rPr lang="en-US" sz="4400" b="1" dirty="0" smtClean="0">
                <a:solidFill>
                  <a:srgbClr val="FFFFFF"/>
                </a:solidFill>
              </a:rPr>
              <a:t>+ strategy</a:t>
            </a:r>
            <a:endParaRPr lang="en-US" sz="4400" b="1" dirty="0">
              <a:solidFill>
                <a:srgbClr val="FFFFFF"/>
              </a:solidFill>
            </a:endParaRPr>
          </a:p>
        </p:txBody>
      </p:sp>
      <p:pic>
        <p:nvPicPr>
          <p:cNvPr id="6" name="Picture 5" descr="TYEC_PPT_riba_veebiaadress.png"/>
          <p:cNvPicPr>
            <a:picLocks noChangeAspect="1"/>
          </p:cNvPicPr>
          <p:nvPr/>
        </p:nvPicPr>
        <p:blipFill>
          <a:blip r:embed="rId5"/>
          <a:stretch>
            <a:fillRect/>
          </a:stretch>
        </p:blipFill>
        <p:spPr>
          <a:xfrm>
            <a:off x="12218988" y="8126413"/>
            <a:ext cx="4038600" cy="2032000"/>
          </a:xfrm>
          <a:prstGeom prst="rect">
            <a:avLst/>
          </a:prstGeom>
        </p:spPr>
      </p:pic>
      <p:pic>
        <p:nvPicPr>
          <p:cNvPr id="3" name="Picture 2"/>
          <p:cNvPicPr>
            <a:picLocks noChangeAspect="1"/>
          </p:cNvPicPr>
          <p:nvPr/>
        </p:nvPicPr>
        <p:blipFill rotWithShape="1">
          <a:blip r:embed="rId6"/>
          <a:srcRect l="10556" t="16013" r="36938" b="10502"/>
          <a:stretch/>
        </p:blipFill>
        <p:spPr>
          <a:xfrm>
            <a:off x="711970" y="974750"/>
            <a:ext cx="10513168" cy="9196093"/>
          </a:xfrm>
          <a:prstGeom prst="rect">
            <a:avLst/>
          </a:prstGeom>
        </p:spPr>
      </p:pic>
    </p:spTree>
    <p:extLst>
      <p:ext uri="{BB962C8B-B14F-4D97-AF65-F5344CB8AC3E}">
        <p14:creationId xmlns:p14="http://schemas.microsoft.com/office/powerpoint/2010/main" val="234278933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TYEC_PPT_riba_pealkiri.png"/>
          <p:cNvPicPr>
            <a:picLocks noChangeAspect="1"/>
          </p:cNvPicPr>
          <p:nvPr/>
        </p:nvPicPr>
        <p:blipFill>
          <a:blip r:embed="rId4"/>
          <a:stretch>
            <a:fillRect/>
          </a:stretch>
        </p:blipFill>
        <p:spPr>
          <a:xfrm>
            <a:off x="-24607" y="-407194"/>
            <a:ext cx="15905661" cy="3886200"/>
          </a:xfrm>
          <a:prstGeom prst="rect">
            <a:avLst/>
          </a:prstGeom>
        </p:spPr>
      </p:pic>
      <p:sp>
        <p:nvSpPr>
          <p:cNvPr id="5" name="Rectangle 4"/>
          <p:cNvSpPr/>
          <p:nvPr/>
        </p:nvSpPr>
        <p:spPr>
          <a:xfrm>
            <a:off x="1118394" y="1193006"/>
            <a:ext cx="11618912" cy="769441"/>
          </a:xfrm>
          <a:prstGeom prst="rect">
            <a:avLst/>
          </a:prstGeom>
        </p:spPr>
        <p:txBody>
          <a:bodyPr wrap="square">
            <a:spAutoFit/>
          </a:bodyPr>
          <a:lstStyle/>
          <a:p>
            <a:r>
              <a:rPr lang="fr-BE" sz="4400" b="1" dirty="0">
                <a:solidFill>
                  <a:schemeClr val="bg1"/>
                </a:solidFill>
              </a:rPr>
              <a:t>Erasmus</a:t>
            </a:r>
            <a:r>
              <a:rPr lang="fr-BE" sz="4400" b="1" dirty="0" smtClean="0">
                <a:solidFill>
                  <a:schemeClr val="bg1"/>
                </a:solidFill>
              </a:rPr>
              <a:t>+ &amp; widening </a:t>
            </a:r>
            <a:r>
              <a:rPr lang="fr-BE" sz="4400" b="1" dirty="0">
                <a:solidFill>
                  <a:schemeClr val="bg1"/>
                </a:solidFill>
              </a:rPr>
              <a:t>access</a:t>
            </a:r>
            <a:endParaRPr lang="fr-BE" sz="4400" b="1" dirty="0">
              <a:solidFill>
                <a:schemeClr val="bg1"/>
              </a:solidFill>
            </a:endParaRPr>
          </a:p>
        </p:txBody>
      </p:sp>
      <p:pic>
        <p:nvPicPr>
          <p:cNvPr id="6" name="Picture 5" descr="TYEC_PPT_riba_veebiaadress.png"/>
          <p:cNvPicPr>
            <a:picLocks noChangeAspect="1"/>
          </p:cNvPicPr>
          <p:nvPr/>
        </p:nvPicPr>
        <p:blipFill>
          <a:blip r:embed="rId5"/>
          <a:stretch>
            <a:fillRect/>
          </a:stretch>
        </p:blipFill>
        <p:spPr>
          <a:xfrm>
            <a:off x="12218988" y="8126413"/>
            <a:ext cx="4038600" cy="2032000"/>
          </a:xfrm>
          <a:prstGeom prst="rect">
            <a:avLst/>
          </a:prstGeom>
        </p:spPr>
      </p:pic>
      <p:sp>
        <p:nvSpPr>
          <p:cNvPr id="2" name="Content Placeholder 1"/>
          <p:cNvSpPr>
            <a:spLocks noGrp="1"/>
          </p:cNvSpPr>
          <p:nvPr>
            <p:ph idx="1"/>
          </p:nvPr>
        </p:nvSpPr>
        <p:spPr/>
        <p:txBody>
          <a:bodyPr>
            <a:normAutofit fontScale="62500" lnSpcReduction="20000"/>
          </a:bodyPr>
          <a:lstStyle/>
          <a:p>
            <a:pPr>
              <a:lnSpc>
                <a:spcPct val="150000"/>
              </a:lnSpc>
              <a:spcAft>
                <a:spcPct val="50000"/>
              </a:spcAft>
              <a:buClr>
                <a:srgbClr val="F7C943"/>
              </a:buClr>
            </a:pPr>
            <a:r>
              <a:rPr lang="en-US" b="1" dirty="0" smtClean="0">
                <a:solidFill>
                  <a:srgbClr val="000000"/>
                </a:solidFill>
                <a:latin typeface="Verdana" charset="0"/>
              </a:rPr>
              <a:t>Better </a:t>
            </a:r>
            <a:r>
              <a:rPr lang="en-US" b="1" dirty="0" smtClean="0">
                <a:solidFill>
                  <a:srgbClr val="FF6600"/>
                </a:solidFill>
                <a:latin typeface="Verdana" charset="0"/>
              </a:rPr>
              <a:t>linguistic </a:t>
            </a:r>
            <a:r>
              <a:rPr lang="en-US" b="1" dirty="0">
                <a:solidFill>
                  <a:srgbClr val="FF6600"/>
                </a:solidFill>
                <a:latin typeface="Verdana" charset="0"/>
              </a:rPr>
              <a:t>preparation </a:t>
            </a:r>
            <a:r>
              <a:rPr lang="en-US" b="1" dirty="0">
                <a:latin typeface="Verdana" charset="0"/>
              </a:rPr>
              <a:t>of mobile participants</a:t>
            </a:r>
          </a:p>
          <a:p>
            <a:pPr>
              <a:lnSpc>
                <a:spcPct val="150000"/>
              </a:lnSpc>
              <a:spcAft>
                <a:spcPct val="50000"/>
              </a:spcAft>
              <a:buClr>
                <a:srgbClr val="F7C943"/>
              </a:buClr>
            </a:pPr>
            <a:r>
              <a:rPr lang="en-US" b="1" dirty="0">
                <a:latin typeface="Verdana" charset="0"/>
              </a:rPr>
              <a:t>More support to participants from </a:t>
            </a:r>
            <a:r>
              <a:rPr lang="en-US" b="1" dirty="0">
                <a:solidFill>
                  <a:srgbClr val="FF6600"/>
                </a:solidFill>
                <a:latin typeface="Verdana" charset="0"/>
              </a:rPr>
              <a:t>lower socio-economic background</a:t>
            </a:r>
            <a:r>
              <a:rPr lang="en-US" b="1" dirty="0">
                <a:latin typeface="Verdana" charset="0"/>
              </a:rPr>
              <a:t>, disadvantaged groups</a:t>
            </a:r>
          </a:p>
          <a:p>
            <a:pPr>
              <a:lnSpc>
                <a:spcPct val="150000"/>
              </a:lnSpc>
              <a:spcAft>
                <a:spcPct val="50000"/>
              </a:spcAft>
              <a:buClr>
                <a:srgbClr val="F7C943"/>
              </a:buClr>
            </a:pPr>
            <a:r>
              <a:rPr lang="en-US" b="1" dirty="0">
                <a:latin typeface="Verdana" charset="0"/>
              </a:rPr>
              <a:t>More </a:t>
            </a:r>
            <a:r>
              <a:rPr lang="en-US" b="1" dirty="0">
                <a:solidFill>
                  <a:srgbClr val="FF6600"/>
                </a:solidFill>
                <a:latin typeface="Verdana" charset="0"/>
              </a:rPr>
              <a:t>flexibility</a:t>
            </a:r>
            <a:r>
              <a:rPr lang="en-US" b="1" dirty="0">
                <a:latin typeface="Verdana" charset="0"/>
              </a:rPr>
              <a:t> to various needs</a:t>
            </a:r>
          </a:p>
          <a:p>
            <a:pPr>
              <a:lnSpc>
                <a:spcPct val="150000"/>
              </a:lnSpc>
              <a:spcAft>
                <a:spcPct val="50000"/>
              </a:spcAft>
              <a:buClr>
                <a:srgbClr val="F7C943"/>
              </a:buClr>
            </a:pPr>
            <a:r>
              <a:rPr lang="en-US" b="1" dirty="0">
                <a:latin typeface="Verdana" charset="0"/>
              </a:rPr>
              <a:t>New forms of mobility (</a:t>
            </a:r>
            <a:r>
              <a:rPr lang="en-US" b="1" dirty="0">
                <a:solidFill>
                  <a:srgbClr val="FF6600"/>
                </a:solidFill>
                <a:latin typeface="Verdana" charset="0"/>
              </a:rPr>
              <a:t>blended</a:t>
            </a:r>
            <a:r>
              <a:rPr lang="en-US" b="1" dirty="0">
                <a:latin typeface="Verdana" charset="0"/>
              </a:rPr>
              <a:t>: physical + virtual)</a:t>
            </a:r>
          </a:p>
          <a:p>
            <a:pPr>
              <a:lnSpc>
                <a:spcPct val="150000"/>
              </a:lnSpc>
              <a:spcAft>
                <a:spcPct val="50000"/>
              </a:spcAft>
              <a:buClr>
                <a:srgbClr val="F7C943"/>
              </a:buClr>
            </a:pPr>
            <a:r>
              <a:rPr lang="en-US" b="1" dirty="0">
                <a:latin typeface="Verdana" charset="0"/>
              </a:rPr>
              <a:t>Better use of </a:t>
            </a:r>
            <a:r>
              <a:rPr lang="en-US" b="1" dirty="0">
                <a:solidFill>
                  <a:srgbClr val="FF6600"/>
                </a:solidFill>
                <a:latin typeface="Verdana" charset="0"/>
              </a:rPr>
              <a:t>new </a:t>
            </a:r>
            <a:r>
              <a:rPr lang="en-US" b="1" dirty="0" smtClean="0">
                <a:solidFill>
                  <a:srgbClr val="FF6600"/>
                </a:solidFill>
                <a:latin typeface="Verdana" charset="0"/>
              </a:rPr>
              <a:t>technologies</a:t>
            </a:r>
            <a:endParaRPr lang="en-US" dirty="0">
              <a:solidFill>
                <a:srgbClr val="FF6600"/>
              </a:solidFill>
              <a:latin typeface="Verdana" charset="0"/>
            </a:endParaRPr>
          </a:p>
        </p:txBody>
      </p:sp>
    </p:spTree>
    <p:extLst>
      <p:ext uri="{BB962C8B-B14F-4D97-AF65-F5344CB8AC3E}">
        <p14:creationId xmlns:p14="http://schemas.microsoft.com/office/powerpoint/2010/main" val="404408634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08994" y="4545806"/>
            <a:ext cx="11380312" cy="4038600"/>
          </a:xfrm>
        </p:spPr>
        <p:txBody>
          <a:bodyPr vert="horz" wrap="square">
            <a:normAutofit/>
          </a:bodyPr>
          <a:lstStyle/>
          <a:p>
            <a:pPr algn="l"/>
            <a:r>
              <a:rPr lang="et-EE" sz="4000" dirty="0" smtClean="0">
                <a:solidFill>
                  <a:schemeClr val="bg1"/>
                </a:solidFill>
                <a:latin typeface="AlineaIncise"/>
                <a:cs typeface="AlineaIncise"/>
              </a:rPr>
              <a:t>O</a:t>
            </a:r>
            <a:r>
              <a:rPr lang="en-US" sz="4000" dirty="0" smtClean="0">
                <a:solidFill>
                  <a:schemeClr val="bg1"/>
                </a:solidFill>
                <a:latin typeface="AlineaIncise"/>
                <a:cs typeface="AlineaIncise"/>
              </a:rPr>
              <a:t>l</a:t>
            </a:r>
            <a:r>
              <a:rPr lang="et-EE" sz="4000" dirty="0" smtClean="0">
                <a:solidFill>
                  <a:schemeClr val="bg1"/>
                </a:solidFill>
                <a:latin typeface="AlineaIncise"/>
                <a:cs typeface="AlineaIncise"/>
              </a:rPr>
              <a:t>ga Bogdanova</a:t>
            </a:r>
            <a:endParaRPr lang="cs-CZ" sz="4000" dirty="0" smtClean="0">
              <a:solidFill>
                <a:schemeClr val="bg1"/>
              </a:solidFill>
              <a:latin typeface="AlineaIncise"/>
              <a:cs typeface="AlineaIncise"/>
            </a:endParaRPr>
          </a:p>
          <a:p>
            <a:pPr algn="l"/>
            <a:endParaRPr lang="cs-CZ" sz="4000" dirty="0">
              <a:solidFill>
                <a:schemeClr val="bg1"/>
              </a:solidFill>
              <a:latin typeface="AlineaIncise"/>
              <a:cs typeface="AlineaIncise"/>
            </a:endParaRPr>
          </a:p>
          <a:p>
            <a:pPr algn="l"/>
            <a:r>
              <a:rPr lang="et-EE" sz="2500" dirty="0" smtClean="0">
                <a:solidFill>
                  <a:schemeClr val="bg1"/>
                </a:solidFill>
                <a:latin typeface="AlineaIncise"/>
                <a:cs typeface="AlineaIncise"/>
              </a:rPr>
              <a:t>Lossi </a:t>
            </a:r>
            <a:r>
              <a:rPr lang="et-EE" sz="2500" dirty="0">
                <a:solidFill>
                  <a:schemeClr val="bg1"/>
                </a:solidFill>
                <a:latin typeface="AlineaIncise"/>
                <a:cs typeface="AlineaIncise"/>
              </a:rPr>
              <a:t>36, 51003, </a:t>
            </a:r>
            <a:r>
              <a:rPr lang="et-EE" sz="2500" dirty="0" smtClean="0">
                <a:solidFill>
                  <a:schemeClr val="bg1"/>
                </a:solidFill>
                <a:latin typeface="AlineaIncise"/>
                <a:cs typeface="AlineaIncise"/>
              </a:rPr>
              <a:t>Tartu, Estonia</a:t>
            </a:r>
            <a:endParaRPr lang="cs-CZ" sz="2500" dirty="0">
              <a:solidFill>
                <a:schemeClr val="bg1"/>
              </a:solidFill>
              <a:latin typeface="AlineaIncise"/>
              <a:cs typeface="AlineaIncise"/>
            </a:endParaRPr>
          </a:p>
          <a:p>
            <a:pPr algn="l"/>
            <a:r>
              <a:rPr lang="et-EE" sz="2500" dirty="0" smtClean="0">
                <a:solidFill>
                  <a:schemeClr val="bg1"/>
                </a:solidFill>
                <a:latin typeface="AlineaIncise"/>
                <a:cs typeface="AlineaIncise"/>
              </a:rPr>
              <a:t>Telephone:  </a:t>
            </a:r>
            <a:r>
              <a:rPr lang="et-EE" sz="2500" dirty="0">
                <a:solidFill>
                  <a:schemeClr val="bg1"/>
                </a:solidFill>
                <a:latin typeface="AlineaIncise"/>
                <a:cs typeface="AlineaIncise"/>
              </a:rPr>
              <a:t>737 </a:t>
            </a:r>
            <a:r>
              <a:rPr lang="et-EE" sz="2500" dirty="0" smtClean="0">
                <a:solidFill>
                  <a:schemeClr val="bg1"/>
                </a:solidFill>
                <a:latin typeface="AlineaIncise"/>
                <a:cs typeface="AlineaIncise"/>
              </a:rPr>
              <a:t>6375, 56656776</a:t>
            </a:r>
            <a:endParaRPr lang="cs-CZ" sz="2500" dirty="0">
              <a:solidFill>
                <a:schemeClr val="bg1"/>
              </a:solidFill>
              <a:latin typeface="AlineaIncise"/>
              <a:cs typeface="AlineaIncise"/>
            </a:endParaRPr>
          </a:p>
          <a:p>
            <a:pPr algn="l"/>
            <a:r>
              <a:rPr lang="et-EE" sz="2500" dirty="0" smtClean="0">
                <a:solidFill>
                  <a:schemeClr val="bg1"/>
                </a:solidFill>
                <a:latin typeface="AlineaIncise"/>
                <a:cs typeface="AlineaIncise"/>
              </a:rPr>
              <a:t>E-mail: olga.bogdanova@</a:t>
            </a:r>
            <a:r>
              <a:rPr lang="et-EE" sz="2500" dirty="0">
                <a:solidFill>
                  <a:schemeClr val="bg1"/>
                </a:solidFill>
                <a:latin typeface="AlineaIncise"/>
                <a:cs typeface="AlineaIncise"/>
              </a:rPr>
              <a:t>ut.ee </a:t>
            </a:r>
            <a:endParaRPr lang="cs-CZ" sz="2500" dirty="0">
              <a:solidFill>
                <a:schemeClr val="bg1"/>
              </a:solidFill>
              <a:latin typeface="AlineaIncise"/>
              <a:cs typeface="AlineaIncise"/>
            </a:endParaRPr>
          </a:p>
        </p:txBody>
      </p:sp>
      <p:pic>
        <p:nvPicPr>
          <p:cNvPr id="5" name="Picture 4" descr="TYEC_PPT_logo_esilehele.png"/>
          <p:cNvPicPr>
            <a:picLocks noChangeAspect="1"/>
          </p:cNvPicPr>
          <p:nvPr/>
        </p:nvPicPr>
        <p:blipFill>
          <a:blip r:embed="rId3"/>
          <a:stretch>
            <a:fillRect/>
          </a:stretch>
        </p:blipFill>
        <p:spPr>
          <a:xfrm>
            <a:off x="0" y="0"/>
            <a:ext cx="11734800" cy="4267200"/>
          </a:xfrm>
          <a:prstGeom prst="rect">
            <a:avLst/>
          </a:prstGeom>
        </p:spPr>
      </p:pic>
      <p:pic>
        <p:nvPicPr>
          <p:cNvPr id="6" name="Picture 5" descr="TYEC_PPT_riba_veebiaadress.png"/>
          <p:cNvPicPr>
            <a:picLocks noChangeAspect="1"/>
          </p:cNvPicPr>
          <p:nvPr/>
        </p:nvPicPr>
        <p:blipFill>
          <a:blip r:embed="rId4"/>
          <a:stretch>
            <a:fillRect/>
          </a:stretch>
        </p:blipFill>
        <p:spPr>
          <a:xfrm>
            <a:off x="12218988" y="8126413"/>
            <a:ext cx="4038600" cy="2032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TYEC_PPT_riba_pealkiri.png"/>
          <p:cNvPicPr>
            <a:picLocks noChangeAspect="1"/>
          </p:cNvPicPr>
          <p:nvPr/>
        </p:nvPicPr>
        <p:blipFill>
          <a:blip r:embed="rId3"/>
          <a:stretch>
            <a:fillRect/>
          </a:stretch>
        </p:blipFill>
        <p:spPr>
          <a:xfrm>
            <a:off x="-24607" y="-407194"/>
            <a:ext cx="15905661" cy="3886200"/>
          </a:xfrm>
          <a:prstGeom prst="rect">
            <a:avLst/>
          </a:prstGeom>
        </p:spPr>
      </p:pic>
      <p:sp>
        <p:nvSpPr>
          <p:cNvPr id="3" name="Content Placeholder 2"/>
          <p:cNvSpPr>
            <a:spLocks noGrp="1"/>
          </p:cNvSpPr>
          <p:nvPr>
            <p:ph idx="1"/>
          </p:nvPr>
        </p:nvSpPr>
        <p:spPr>
          <a:xfrm>
            <a:off x="812880" y="2990974"/>
            <a:ext cx="14631829" cy="6083406"/>
          </a:xfrm>
        </p:spPr>
        <p:txBody>
          <a:bodyPr>
            <a:normAutofit fontScale="85000" lnSpcReduction="10000"/>
          </a:bodyPr>
          <a:lstStyle/>
          <a:p>
            <a:r>
              <a:rPr lang="en-US" dirty="0" smtClean="0"/>
              <a:t>the </a:t>
            </a:r>
            <a:r>
              <a:rPr lang="en-US" b="1" dirty="0" smtClean="0"/>
              <a:t>participation</a:t>
            </a:r>
            <a:r>
              <a:rPr lang="en-US" dirty="0" smtClean="0"/>
              <a:t> of the young in society, especially through youth </a:t>
            </a:r>
            <a:r>
              <a:rPr lang="en-US" dirty="0" err="1" smtClean="0"/>
              <a:t>organisations</a:t>
            </a:r>
            <a:r>
              <a:rPr lang="en-US" dirty="0" smtClean="0"/>
              <a:t> </a:t>
            </a:r>
            <a:r>
              <a:rPr lang="en-US" dirty="0"/>
              <a:t>and an intensified co-operation with all partners in the youth field</a:t>
            </a:r>
            <a:r>
              <a:rPr lang="en-US" dirty="0" smtClean="0"/>
              <a:t>;</a:t>
            </a:r>
          </a:p>
          <a:p>
            <a:r>
              <a:rPr lang="en-US" b="1" dirty="0"/>
              <a:t>e</a:t>
            </a:r>
            <a:r>
              <a:rPr lang="en-US" b="1" dirty="0" smtClean="0"/>
              <a:t>qual opportunities </a:t>
            </a:r>
            <a:r>
              <a:rPr lang="en-US" dirty="0" smtClean="0"/>
              <a:t>of access for the young particularly regarding mobility and </a:t>
            </a:r>
            <a:r>
              <a:rPr lang="en-US" dirty="0"/>
              <a:t>youth information</a:t>
            </a:r>
            <a:r>
              <a:rPr lang="en-US" dirty="0" smtClean="0"/>
              <a:t>;</a:t>
            </a:r>
          </a:p>
          <a:p>
            <a:r>
              <a:rPr lang="en-US" dirty="0"/>
              <a:t>r</a:t>
            </a:r>
            <a:r>
              <a:rPr lang="en-US" dirty="0" smtClean="0"/>
              <a:t>egular interest in the social situation of the young in Europe – promotion of </a:t>
            </a:r>
            <a:r>
              <a:rPr lang="en-US" dirty="0"/>
              <a:t>a </a:t>
            </a:r>
            <a:r>
              <a:rPr lang="en-US" b="1" dirty="0"/>
              <a:t>global and integrated youth policy</a:t>
            </a:r>
            <a:r>
              <a:rPr lang="en-US" dirty="0"/>
              <a:t>. </a:t>
            </a:r>
            <a:endParaRPr lang="en-US" dirty="0">
              <a:effectLst/>
            </a:endParaRPr>
          </a:p>
        </p:txBody>
      </p:sp>
      <p:sp>
        <p:nvSpPr>
          <p:cNvPr id="9" name="Rectangle 8"/>
          <p:cNvSpPr/>
          <p:nvPr/>
        </p:nvSpPr>
        <p:spPr>
          <a:xfrm>
            <a:off x="1118394" y="1193006"/>
            <a:ext cx="13944600" cy="707886"/>
          </a:xfrm>
          <a:prstGeom prst="rect">
            <a:avLst/>
          </a:prstGeom>
        </p:spPr>
        <p:txBody>
          <a:bodyPr wrap="square">
            <a:spAutoFit/>
          </a:bodyPr>
          <a:lstStyle/>
          <a:p>
            <a:r>
              <a:rPr lang="en-US" sz="4000" b="1" dirty="0" smtClean="0">
                <a:solidFill>
                  <a:schemeClr val="bg1"/>
                </a:solidFill>
                <a:latin typeface="AlineaIncise"/>
                <a:cs typeface="AlineaIncise"/>
              </a:rPr>
              <a:t>Priorities of y</a:t>
            </a:r>
            <a:r>
              <a:rPr lang="et-EE" sz="4000" b="1" dirty="0" smtClean="0">
                <a:solidFill>
                  <a:schemeClr val="bg1"/>
                </a:solidFill>
                <a:latin typeface="AlineaIncise"/>
                <a:cs typeface="AlineaIncise"/>
              </a:rPr>
              <a:t>outh policy</a:t>
            </a:r>
            <a:endParaRPr lang="en-US" sz="4000" b="1" dirty="0"/>
          </a:p>
        </p:txBody>
      </p:sp>
      <p:pic>
        <p:nvPicPr>
          <p:cNvPr id="6" name="Picture 5" descr="TYEC_PPT_riba_veebiaadress.png"/>
          <p:cNvPicPr>
            <a:picLocks noChangeAspect="1"/>
          </p:cNvPicPr>
          <p:nvPr/>
        </p:nvPicPr>
        <p:blipFill>
          <a:blip r:embed="rId4"/>
          <a:stretch>
            <a:fillRect/>
          </a:stretch>
        </p:blipFill>
        <p:spPr>
          <a:xfrm>
            <a:off x="12218988" y="8126413"/>
            <a:ext cx="4038600" cy="2032000"/>
          </a:xfrm>
          <a:prstGeom prst="rect">
            <a:avLst/>
          </a:prstGeom>
        </p:spPr>
      </p:pic>
    </p:spTree>
    <p:extLst>
      <p:ext uri="{BB962C8B-B14F-4D97-AF65-F5344CB8AC3E}">
        <p14:creationId xmlns:p14="http://schemas.microsoft.com/office/powerpoint/2010/main" val="3120733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TYEC_PPT_riba_pealkiri.png"/>
          <p:cNvPicPr>
            <a:picLocks noChangeAspect="1"/>
          </p:cNvPicPr>
          <p:nvPr/>
        </p:nvPicPr>
        <p:blipFill>
          <a:blip r:embed="rId3"/>
          <a:stretch>
            <a:fillRect/>
          </a:stretch>
        </p:blipFill>
        <p:spPr>
          <a:xfrm>
            <a:off x="-24607" y="-407194"/>
            <a:ext cx="15905661" cy="3886200"/>
          </a:xfrm>
          <a:prstGeom prst="rect">
            <a:avLst/>
          </a:prstGeom>
        </p:spPr>
      </p:pic>
      <p:sp>
        <p:nvSpPr>
          <p:cNvPr id="3" name="Content Placeholder 2"/>
          <p:cNvSpPr>
            <a:spLocks noGrp="1"/>
          </p:cNvSpPr>
          <p:nvPr>
            <p:ph idx="1"/>
          </p:nvPr>
        </p:nvSpPr>
        <p:spPr>
          <a:xfrm>
            <a:off x="812880" y="2990974"/>
            <a:ext cx="14631829" cy="6083406"/>
          </a:xfrm>
        </p:spPr>
        <p:txBody>
          <a:bodyPr>
            <a:normAutofit/>
          </a:bodyPr>
          <a:lstStyle/>
          <a:p>
            <a:pPr marL="0" indent="0">
              <a:buNone/>
            </a:pPr>
            <a:r>
              <a:rPr lang="en-US" dirty="0" smtClean="0"/>
              <a:t>– </a:t>
            </a:r>
            <a:r>
              <a:rPr lang="en-US" dirty="0"/>
              <a:t>participation and citizenship;</a:t>
            </a:r>
            <a:br>
              <a:rPr lang="en-US" dirty="0"/>
            </a:br>
            <a:r>
              <a:rPr lang="en-US" dirty="0"/>
              <a:t>– fighting social exclusion</a:t>
            </a:r>
            <a:r>
              <a:rPr lang="en-US" dirty="0" smtClean="0"/>
              <a:t>;</a:t>
            </a:r>
          </a:p>
          <a:p>
            <a:pPr marL="0" indent="0">
              <a:buNone/>
            </a:pPr>
            <a:r>
              <a:rPr lang="en-US" dirty="0" smtClean="0"/>
              <a:t>– </a:t>
            </a:r>
            <a:r>
              <a:rPr lang="en-US" dirty="0"/>
              <a:t>non-formal education,</a:t>
            </a:r>
            <a:br>
              <a:rPr lang="en-US" dirty="0"/>
            </a:br>
            <a:endParaRPr lang="en-US" dirty="0" smtClean="0"/>
          </a:p>
          <a:p>
            <a:pPr marL="0" indent="0">
              <a:buNone/>
            </a:pPr>
            <a:r>
              <a:rPr lang="en-US" i="1" dirty="0" smtClean="0"/>
              <a:t>with </a:t>
            </a:r>
            <a:r>
              <a:rPr lang="en-US" i="1" dirty="0"/>
              <a:t>the topic of access to the </a:t>
            </a:r>
            <a:r>
              <a:rPr lang="en-US" i="1" dirty="0" err="1"/>
              <a:t>labour</a:t>
            </a:r>
            <a:r>
              <a:rPr lang="en-US" i="1" dirty="0"/>
              <a:t> market running through all these </a:t>
            </a:r>
            <a:r>
              <a:rPr lang="en-US" i="1" dirty="0" smtClean="0"/>
              <a:t>fields</a:t>
            </a:r>
            <a:endParaRPr lang="en-US" i="1" dirty="0">
              <a:effectLst/>
            </a:endParaRPr>
          </a:p>
        </p:txBody>
      </p:sp>
      <p:sp>
        <p:nvSpPr>
          <p:cNvPr id="9" name="Rectangle 8"/>
          <p:cNvSpPr/>
          <p:nvPr/>
        </p:nvSpPr>
        <p:spPr>
          <a:xfrm>
            <a:off x="1118394" y="1193006"/>
            <a:ext cx="13944600" cy="707886"/>
          </a:xfrm>
          <a:prstGeom prst="rect">
            <a:avLst/>
          </a:prstGeom>
        </p:spPr>
        <p:txBody>
          <a:bodyPr wrap="square">
            <a:spAutoFit/>
          </a:bodyPr>
          <a:lstStyle/>
          <a:p>
            <a:r>
              <a:rPr lang="en-US" sz="4000" b="1" dirty="0" smtClean="0">
                <a:solidFill>
                  <a:schemeClr val="bg1"/>
                </a:solidFill>
                <a:latin typeface="AlineaIncise"/>
                <a:cs typeface="AlineaIncise"/>
              </a:rPr>
              <a:t>Main fields of y</a:t>
            </a:r>
            <a:r>
              <a:rPr lang="et-EE" sz="4000" b="1" dirty="0" smtClean="0">
                <a:solidFill>
                  <a:schemeClr val="bg1"/>
                </a:solidFill>
                <a:latin typeface="AlineaIncise"/>
                <a:cs typeface="AlineaIncise"/>
              </a:rPr>
              <a:t>outh policy (Bucharest conference 1998)</a:t>
            </a:r>
            <a:endParaRPr lang="en-US" sz="4000" b="1" dirty="0"/>
          </a:p>
        </p:txBody>
      </p:sp>
      <p:pic>
        <p:nvPicPr>
          <p:cNvPr id="6" name="Picture 5" descr="TYEC_PPT_riba_veebiaadress.png"/>
          <p:cNvPicPr>
            <a:picLocks noChangeAspect="1"/>
          </p:cNvPicPr>
          <p:nvPr/>
        </p:nvPicPr>
        <p:blipFill>
          <a:blip r:embed="rId4"/>
          <a:stretch>
            <a:fillRect/>
          </a:stretch>
        </p:blipFill>
        <p:spPr>
          <a:xfrm>
            <a:off x="12218988" y="8126413"/>
            <a:ext cx="4038600" cy="2032000"/>
          </a:xfrm>
          <a:prstGeom prst="rect">
            <a:avLst/>
          </a:prstGeom>
        </p:spPr>
      </p:pic>
    </p:spTree>
    <p:extLst>
      <p:ext uri="{BB962C8B-B14F-4D97-AF65-F5344CB8AC3E}">
        <p14:creationId xmlns:p14="http://schemas.microsoft.com/office/powerpoint/2010/main" val="254490808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TYEC_PPT_riba_pealkiri.png"/>
          <p:cNvPicPr>
            <a:picLocks noChangeAspect="1"/>
          </p:cNvPicPr>
          <p:nvPr/>
        </p:nvPicPr>
        <p:blipFill>
          <a:blip r:embed="rId3"/>
          <a:stretch>
            <a:fillRect/>
          </a:stretch>
        </p:blipFill>
        <p:spPr>
          <a:xfrm>
            <a:off x="-24607" y="-407194"/>
            <a:ext cx="15905661" cy="3886200"/>
          </a:xfrm>
          <a:prstGeom prst="rect">
            <a:avLst/>
          </a:prstGeom>
        </p:spPr>
      </p:pic>
      <p:sp>
        <p:nvSpPr>
          <p:cNvPr id="3" name="Content Placeholder 2"/>
          <p:cNvSpPr>
            <a:spLocks noGrp="1"/>
          </p:cNvSpPr>
          <p:nvPr>
            <p:ph idx="1"/>
          </p:nvPr>
        </p:nvSpPr>
        <p:spPr>
          <a:xfrm>
            <a:off x="812880" y="2990974"/>
            <a:ext cx="14631829" cy="6083406"/>
          </a:xfrm>
        </p:spPr>
        <p:txBody>
          <a:bodyPr/>
          <a:lstStyle/>
          <a:p>
            <a:r>
              <a:rPr lang="en-US" dirty="0" smtClean="0"/>
              <a:t>New 2014-2020 </a:t>
            </a:r>
            <a:r>
              <a:rPr lang="en-US" dirty="0" err="1" smtClean="0"/>
              <a:t>vs</a:t>
            </a:r>
            <a:r>
              <a:rPr lang="en-US" dirty="0" smtClean="0"/>
              <a:t> </a:t>
            </a:r>
            <a:r>
              <a:rPr lang="en-US" dirty="0"/>
              <a:t>old </a:t>
            </a:r>
            <a:r>
              <a:rPr lang="en-US" dirty="0" smtClean="0"/>
              <a:t>2006-2013</a:t>
            </a:r>
          </a:p>
          <a:p>
            <a:r>
              <a:rPr lang="en-US" dirty="0" smtClean="0"/>
              <a:t>Integrated youth work: </a:t>
            </a:r>
            <a:r>
              <a:rPr lang="en-US" i="1" dirty="0"/>
              <a:t>c</a:t>
            </a:r>
            <a:r>
              <a:rPr lang="en-US" i="1" dirty="0" smtClean="0"/>
              <a:t>oordinated </a:t>
            </a:r>
            <a:r>
              <a:rPr lang="en-US" i="1" dirty="0"/>
              <a:t>and purposeful activities concerning the life of a young person </a:t>
            </a:r>
            <a:r>
              <a:rPr lang="en-US" i="1" dirty="0" smtClean="0"/>
              <a:t>(young </a:t>
            </a:r>
            <a:r>
              <a:rPr lang="en-US" i="1" dirty="0" smtClean="0">
                <a:sym typeface="Wingdings"/>
              </a:rPr>
              <a:t> education  employment  health  other activities</a:t>
            </a:r>
            <a:r>
              <a:rPr lang="en-US" i="1" dirty="0" smtClean="0"/>
              <a:t>)</a:t>
            </a:r>
            <a:endParaRPr lang="en-US" dirty="0" smtClean="0"/>
          </a:p>
          <a:p>
            <a:endParaRPr lang="en-US" dirty="0"/>
          </a:p>
        </p:txBody>
      </p:sp>
      <p:sp>
        <p:nvSpPr>
          <p:cNvPr id="9" name="Rectangle 8"/>
          <p:cNvSpPr/>
          <p:nvPr/>
        </p:nvSpPr>
        <p:spPr>
          <a:xfrm>
            <a:off x="1118394" y="1193006"/>
            <a:ext cx="13944600" cy="707886"/>
          </a:xfrm>
          <a:prstGeom prst="rect">
            <a:avLst/>
          </a:prstGeom>
        </p:spPr>
        <p:txBody>
          <a:bodyPr wrap="square">
            <a:spAutoFit/>
          </a:bodyPr>
          <a:lstStyle/>
          <a:p>
            <a:r>
              <a:rPr lang="en-US" sz="4000" b="1" dirty="0" smtClean="0">
                <a:solidFill>
                  <a:schemeClr val="bg1"/>
                </a:solidFill>
                <a:latin typeface="AlineaIncise"/>
                <a:cs typeface="AlineaIncise"/>
              </a:rPr>
              <a:t>Y</a:t>
            </a:r>
            <a:r>
              <a:rPr lang="et-EE" sz="4000" b="1" dirty="0" smtClean="0">
                <a:solidFill>
                  <a:schemeClr val="bg1"/>
                </a:solidFill>
                <a:latin typeface="AlineaIncise"/>
                <a:cs typeface="AlineaIncise"/>
              </a:rPr>
              <a:t>outh policy: Estonia</a:t>
            </a:r>
            <a:endParaRPr lang="en-US" sz="4000" b="1" dirty="0"/>
          </a:p>
        </p:txBody>
      </p:sp>
      <p:pic>
        <p:nvPicPr>
          <p:cNvPr id="6" name="Picture 5" descr="TYEC_PPT_riba_veebiaadress.png"/>
          <p:cNvPicPr>
            <a:picLocks noChangeAspect="1"/>
          </p:cNvPicPr>
          <p:nvPr/>
        </p:nvPicPr>
        <p:blipFill>
          <a:blip r:embed="rId4"/>
          <a:stretch>
            <a:fillRect/>
          </a:stretch>
        </p:blipFill>
        <p:spPr>
          <a:xfrm>
            <a:off x="12218988" y="8126413"/>
            <a:ext cx="4038600" cy="2032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TYEC_PPT_riba_pealkiri.png"/>
          <p:cNvPicPr>
            <a:picLocks noChangeAspect="1"/>
          </p:cNvPicPr>
          <p:nvPr/>
        </p:nvPicPr>
        <p:blipFill>
          <a:blip r:embed="rId3"/>
          <a:stretch>
            <a:fillRect/>
          </a:stretch>
        </p:blipFill>
        <p:spPr>
          <a:xfrm>
            <a:off x="-24607" y="-407194"/>
            <a:ext cx="15905661" cy="3886200"/>
          </a:xfrm>
          <a:prstGeom prst="rect">
            <a:avLst/>
          </a:prstGeom>
        </p:spPr>
      </p:pic>
      <p:sp>
        <p:nvSpPr>
          <p:cNvPr id="3" name="Content Placeholder 2"/>
          <p:cNvSpPr>
            <a:spLocks noGrp="1"/>
          </p:cNvSpPr>
          <p:nvPr>
            <p:ph idx="1"/>
          </p:nvPr>
        </p:nvSpPr>
        <p:spPr>
          <a:xfrm>
            <a:off x="812880" y="2990974"/>
            <a:ext cx="14631829" cy="6083406"/>
          </a:xfrm>
        </p:spPr>
        <p:txBody>
          <a:bodyPr>
            <a:normAutofit fontScale="85000" lnSpcReduction="20000"/>
          </a:bodyPr>
          <a:lstStyle/>
          <a:p>
            <a:r>
              <a:rPr lang="en-US" dirty="0"/>
              <a:t>participation opportunities and experience </a:t>
            </a:r>
            <a:endParaRPr lang="en-US" dirty="0"/>
          </a:p>
          <a:p>
            <a:r>
              <a:rPr lang="en-US" dirty="0" smtClean="0"/>
              <a:t>studying </a:t>
            </a:r>
            <a:endParaRPr lang="en-US" dirty="0"/>
          </a:p>
          <a:p>
            <a:r>
              <a:rPr lang="en-US" dirty="0" smtClean="0"/>
              <a:t>creativity </a:t>
            </a:r>
            <a:r>
              <a:rPr lang="en-US" dirty="0"/>
              <a:t>and possibility of self-expression </a:t>
            </a:r>
            <a:endParaRPr lang="en-US" dirty="0"/>
          </a:p>
          <a:p>
            <a:r>
              <a:rPr lang="en-US" dirty="0" smtClean="0"/>
              <a:t>information </a:t>
            </a:r>
            <a:r>
              <a:rPr lang="en-US" dirty="0"/>
              <a:t>and guidance </a:t>
            </a:r>
            <a:endParaRPr lang="en-US" dirty="0"/>
          </a:p>
          <a:p>
            <a:r>
              <a:rPr lang="en-US" dirty="0" smtClean="0"/>
              <a:t>experience </a:t>
            </a:r>
            <a:r>
              <a:rPr lang="en-US" dirty="0"/>
              <a:t>in social membership </a:t>
            </a:r>
            <a:endParaRPr lang="en-US" dirty="0"/>
          </a:p>
          <a:p>
            <a:r>
              <a:rPr lang="en-US" dirty="0" smtClean="0"/>
              <a:t>safety </a:t>
            </a:r>
            <a:r>
              <a:rPr lang="en-US" dirty="0"/>
              <a:t>and welfare </a:t>
            </a:r>
            <a:endParaRPr lang="en-US" dirty="0"/>
          </a:p>
          <a:p>
            <a:r>
              <a:rPr lang="en-US" dirty="0" smtClean="0"/>
              <a:t>prevention </a:t>
            </a:r>
            <a:r>
              <a:rPr lang="en-US" dirty="0"/>
              <a:t>of problems and support in dealing with them </a:t>
            </a:r>
            <a:endParaRPr lang="en-US" dirty="0">
              <a:effectLst/>
            </a:endParaRPr>
          </a:p>
        </p:txBody>
      </p:sp>
      <p:sp>
        <p:nvSpPr>
          <p:cNvPr id="9" name="Rectangle 8"/>
          <p:cNvSpPr/>
          <p:nvPr/>
        </p:nvSpPr>
        <p:spPr>
          <a:xfrm>
            <a:off x="1118394" y="1193006"/>
            <a:ext cx="13944600" cy="707886"/>
          </a:xfrm>
          <a:prstGeom prst="rect">
            <a:avLst/>
          </a:prstGeom>
        </p:spPr>
        <p:txBody>
          <a:bodyPr wrap="square">
            <a:spAutoFit/>
          </a:bodyPr>
          <a:lstStyle/>
          <a:p>
            <a:r>
              <a:rPr lang="en-US" sz="4000" b="1" dirty="0" smtClean="0">
                <a:solidFill>
                  <a:schemeClr val="bg1"/>
                </a:solidFill>
                <a:latin typeface="AlineaIncise"/>
                <a:cs typeface="AlineaIncise"/>
              </a:rPr>
              <a:t>Y</a:t>
            </a:r>
            <a:r>
              <a:rPr lang="et-EE" sz="4000" b="1" dirty="0" smtClean="0">
                <a:solidFill>
                  <a:schemeClr val="bg1"/>
                </a:solidFill>
                <a:latin typeface="AlineaIncise"/>
                <a:cs typeface="AlineaIncise"/>
              </a:rPr>
              <a:t>outh policy: “package of experience”</a:t>
            </a:r>
            <a:endParaRPr lang="en-US" sz="4000" b="1" dirty="0"/>
          </a:p>
        </p:txBody>
      </p:sp>
      <p:pic>
        <p:nvPicPr>
          <p:cNvPr id="6" name="Picture 5" descr="TYEC_PPT_riba_veebiaadress.png"/>
          <p:cNvPicPr>
            <a:picLocks noChangeAspect="1"/>
          </p:cNvPicPr>
          <p:nvPr/>
        </p:nvPicPr>
        <p:blipFill>
          <a:blip r:embed="rId4"/>
          <a:stretch>
            <a:fillRect/>
          </a:stretch>
        </p:blipFill>
        <p:spPr>
          <a:xfrm>
            <a:off x="12218988" y="8126413"/>
            <a:ext cx="4038600" cy="2032000"/>
          </a:xfrm>
          <a:prstGeom prst="rect">
            <a:avLst/>
          </a:prstGeom>
        </p:spPr>
      </p:pic>
    </p:spTree>
    <p:extLst>
      <p:ext uri="{BB962C8B-B14F-4D97-AF65-F5344CB8AC3E}">
        <p14:creationId xmlns:p14="http://schemas.microsoft.com/office/powerpoint/2010/main" val="5898182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TYEC_PPT_riba_pealkiri.png"/>
          <p:cNvPicPr>
            <a:picLocks noChangeAspect="1"/>
          </p:cNvPicPr>
          <p:nvPr/>
        </p:nvPicPr>
        <p:blipFill>
          <a:blip r:embed="rId3"/>
          <a:stretch>
            <a:fillRect/>
          </a:stretch>
        </p:blipFill>
        <p:spPr>
          <a:xfrm>
            <a:off x="-24607" y="-407194"/>
            <a:ext cx="15905661" cy="3886200"/>
          </a:xfrm>
          <a:prstGeom prst="rect">
            <a:avLst/>
          </a:prstGeom>
        </p:spPr>
      </p:pic>
      <p:sp>
        <p:nvSpPr>
          <p:cNvPr id="5" name="Rectangle 4"/>
          <p:cNvSpPr/>
          <p:nvPr/>
        </p:nvSpPr>
        <p:spPr>
          <a:xfrm>
            <a:off x="1118394" y="1193006"/>
            <a:ext cx="13059072" cy="769441"/>
          </a:xfrm>
          <a:prstGeom prst="rect">
            <a:avLst/>
          </a:prstGeom>
        </p:spPr>
        <p:txBody>
          <a:bodyPr wrap="square">
            <a:spAutoFit/>
          </a:bodyPr>
          <a:lstStyle/>
          <a:p>
            <a:r>
              <a:rPr lang="en-US" sz="4400" b="1" dirty="0" smtClean="0">
                <a:solidFill>
                  <a:srgbClr val="FFFFFF"/>
                </a:solidFill>
              </a:rPr>
              <a:t>Youth policy 2020: theory of strategic development</a:t>
            </a:r>
            <a:endParaRPr lang="en-US" sz="4400" b="1" dirty="0">
              <a:solidFill>
                <a:srgbClr val="FFFFFF"/>
              </a:solidFill>
            </a:endParaRPr>
          </a:p>
        </p:txBody>
      </p:sp>
      <p:sp>
        <p:nvSpPr>
          <p:cNvPr id="7" name="Text Placeholder 6"/>
          <p:cNvSpPr>
            <a:spLocks noGrp="1"/>
          </p:cNvSpPr>
          <p:nvPr>
            <p:ph type="body" idx="1"/>
          </p:nvPr>
        </p:nvSpPr>
        <p:spPr/>
        <p:txBody>
          <a:bodyPr/>
          <a:lstStyle/>
          <a:p>
            <a:r>
              <a:rPr lang="en-US" dirty="0" smtClean="0"/>
              <a:t>Occasional YW</a:t>
            </a:r>
            <a:endParaRPr lang="en-US" dirty="0"/>
          </a:p>
        </p:txBody>
      </p:sp>
      <p:sp>
        <p:nvSpPr>
          <p:cNvPr id="3" name="Content Placeholder 2"/>
          <p:cNvSpPr>
            <a:spLocks noGrp="1"/>
          </p:cNvSpPr>
          <p:nvPr>
            <p:ph sz="half" idx="2"/>
          </p:nvPr>
        </p:nvSpPr>
        <p:spPr/>
        <p:txBody>
          <a:bodyPr>
            <a:normAutofit/>
          </a:bodyPr>
          <a:lstStyle/>
          <a:p>
            <a:pPr lvl="0"/>
            <a:r>
              <a:rPr lang="en-US" dirty="0" smtClean="0"/>
              <a:t>Area policies and measures target youth </a:t>
            </a:r>
            <a:r>
              <a:rPr lang="en-US" i="1" dirty="0" smtClean="0"/>
              <a:t>also and up to some level</a:t>
            </a:r>
          </a:p>
          <a:p>
            <a:pPr lvl="0"/>
            <a:r>
              <a:rPr lang="en-US" dirty="0" smtClean="0"/>
              <a:t>Youth is attributed to one or another target group (student, NEET, poverty </a:t>
            </a:r>
            <a:r>
              <a:rPr lang="en-US" dirty="0" err="1" smtClean="0"/>
              <a:t>etc</a:t>
            </a:r>
            <a:r>
              <a:rPr lang="en-US" dirty="0" smtClean="0"/>
              <a:t>)</a:t>
            </a:r>
            <a:endParaRPr lang="en-US" dirty="0"/>
          </a:p>
        </p:txBody>
      </p:sp>
      <p:sp>
        <p:nvSpPr>
          <p:cNvPr id="8" name="Text Placeholder 7"/>
          <p:cNvSpPr>
            <a:spLocks noGrp="1"/>
          </p:cNvSpPr>
          <p:nvPr>
            <p:ph type="body" sz="quarter" idx="3"/>
          </p:nvPr>
        </p:nvSpPr>
        <p:spPr/>
        <p:txBody>
          <a:bodyPr>
            <a:normAutofit/>
          </a:bodyPr>
          <a:lstStyle/>
          <a:p>
            <a:r>
              <a:rPr lang="en-US" dirty="0" smtClean="0"/>
              <a:t>Conscious integrated YW</a:t>
            </a:r>
            <a:endParaRPr lang="en-US" dirty="0"/>
          </a:p>
        </p:txBody>
      </p:sp>
      <p:sp>
        <p:nvSpPr>
          <p:cNvPr id="9" name="Content Placeholder 8"/>
          <p:cNvSpPr>
            <a:spLocks noGrp="1"/>
          </p:cNvSpPr>
          <p:nvPr>
            <p:ph sz="quarter" idx="4"/>
          </p:nvPr>
        </p:nvSpPr>
        <p:spPr/>
        <p:txBody>
          <a:bodyPr/>
          <a:lstStyle/>
          <a:p>
            <a:r>
              <a:rPr lang="en-US" dirty="0" smtClean="0"/>
              <a:t>Area policies and measures are developed considering needs of youth</a:t>
            </a:r>
          </a:p>
          <a:p>
            <a:r>
              <a:rPr lang="en-US" dirty="0" smtClean="0"/>
              <a:t>Measures defines by youth problem</a:t>
            </a:r>
            <a:r>
              <a:rPr lang="et-EE" dirty="0" smtClean="0"/>
              <a:t>s, not </a:t>
            </a:r>
            <a:r>
              <a:rPr lang="et-EE" i="1" dirty="0" smtClean="0"/>
              <a:t>vice versa</a:t>
            </a:r>
            <a:endParaRPr lang="en-US" i="1" dirty="0"/>
          </a:p>
        </p:txBody>
      </p:sp>
      <p:pic>
        <p:nvPicPr>
          <p:cNvPr id="6" name="Picture 5" descr="TYEC_PPT_riba_veebiaadress.png"/>
          <p:cNvPicPr>
            <a:picLocks noChangeAspect="1"/>
          </p:cNvPicPr>
          <p:nvPr/>
        </p:nvPicPr>
        <p:blipFill>
          <a:blip r:embed="rId4"/>
          <a:stretch>
            <a:fillRect/>
          </a:stretch>
        </p:blipFill>
        <p:spPr>
          <a:xfrm>
            <a:off x="12218988" y="8126413"/>
            <a:ext cx="4038600" cy="2032000"/>
          </a:xfrm>
          <a:prstGeom prst="rect">
            <a:avLst/>
          </a:prstGeom>
        </p:spPr>
      </p:pic>
    </p:spTree>
    <p:extLst>
      <p:ext uri="{BB962C8B-B14F-4D97-AF65-F5344CB8AC3E}">
        <p14:creationId xmlns:p14="http://schemas.microsoft.com/office/powerpoint/2010/main" val="322268801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Picture 5" descr="TYEC_PPT_riba_veebiaadress.png"/>
          <p:cNvPicPr>
            <a:picLocks noChangeAspect="1"/>
          </p:cNvPicPr>
          <p:nvPr/>
        </p:nvPicPr>
        <p:blipFill>
          <a:blip r:embed="rId3"/>
          <a:stretch>
            <a:fillRect/>
          </a:stretch>
        </p:blipFill>
        <p:spPr>
          <a:xfrm>
            <a:off x="12218988" y="8126413"/>
            <a:ext cx="4038600" cy="2032000"/>
          </a:xfrm>
          <a:prstGeom prst="rect">
            <a:avLst/>
          </a:prstGeom>
        </p:spPr>
      </p:pic>
      <p:pic>
        <p:nvPicPr>
          <p:cNvPr id="4" name="Picture 3" descr="TYEC_PPT_riba_pealkiri.png"/>
          <p:cNvPicPr>
            <a:picLocks noChangeAspect="1"/>
          </p:cNvPicPr>
          <p:nvPr/>
        </p:nvPicPr>
        <p:blipFill>
          <a:blip r:embed="rId4"/>
          <a:stretch>
            <a:fillRect/>
          </a:stretch>
        </p:blipFill>
        <p:spPr>
          <a:xfrm>
            <a:off x="-24607" y="-407194"/>
            <a:ext cx="15905661" cy="3886200"/>
          </a:xfrm>
          <a:prstGeom prst="rect">
            <a:avLst/>
          </a:prstGeom>
        </p:spPr>
      </p:pic>
      <p:sp>
        <p:nvSpPr>
          <p:cNvPr id="5" name="Rectangle 4"/>
          <p:cNvSpPr/>
          <p:nvPr/>
        </p:nvSpPr>
        <p:spPr>
          <a:xfrm>
            <a:off x="1118394" y="1193006"/>
            <a:ext cx="13059072" cy="769441"/>
          </a:xfrm>
          <a:prstGeom prst="rect">
            <a:avLst/>
          </a:prstGeom>
        </p:spPr>
        <p:txBody>
          <a:bodyPr wrap="square">
            <a:spAutoFit/>
          </a:bodyPr>
          <a:lstStyle/>
          <a:p>
            <a:r>
              <a:rPr lang="en-US" sz="4400" b="1" dirty="0" smtClean="0">
                <a:solidFill>
                  <a:srgbClr val="FFFFFF"/>
                </a:solidFill>
              </a:rPr>
              <a:t>Youth policy 2020: impact on youth</a:t>
            </a:r>
            <a:endParaRPr lang="en-US" sz="4400" b="1" dirty="0">
              <a:solidFill>
                <a:srgbClr val="FFFFFF"/>
              </a:solidFill>
            </a:endParaRPr>
          </a:p>
        </p:txBody>
      </p:sp>
      <p:sp>
        <p:nvSpPr>
          <p:cNvPr id="3" name="Content Placeholder 2"/>
          <p:cNvSpPr>
            <a:spLocks noGrp="1"/>
          </p:cNvSpPr>
          <p:nvPr>
            <p:ph sz="half" idx="2"/>
          </p:nvPr>
        </p:nvSpPr>
        <p:spPr/>
        <p:txBody>
          <a:bodyPr>
            <a:normAutofit fontScale="77500" lnSpcReduction="20000"/>
          </a:bodyPr>
          <a:lstStyle/>
          <a:p>
            <a:pPr lvl="0"/>
            <a:r>
              <a:rPr lang="en-US" dirty="0" smtClean="0"/>
              <a:t>Young </a:t>
            </a:r>
            <a:r>
              <a:rPr lang="en-US" dirty="0"/>
              <a:t>becomes </a:t>
            </a:r>
            <a:r>
              <a:rPr lang="en-US" dirty="0" smtClean="0"/>
              <a:t>passive (consumer </a:t>
            </a:r>
            <a:r>
              <a:rPr lang="en-US" dirty="0"/>
              <a:t>attitudes, </a:t>
            </a:r>
            <a:r>
              <a:rPr lang="en-US" dirty="0" smtClean="0"/>
              <a:t>helplessness </a:t>
            </a:r>
            <a:r>
              <a:rPr lang="en-US" dirty="0"/>
              <a:t>and adaptive </a:t>
            </a:r>
            <a:r>
              <a:rPr lang="en-US" dirty="0" smtClean="0"/>
              <a:t>options) </a:t>
            </a:r>
            <a:endParaRPr lang="en-US" dirty="0"/>
          </a:p>
          <a:p>
            <a:pPr lvl="0"/>
            <a:r>
              <a:rPr lang="en-US" dirty="0" smtClean="0"/>
              <a:t>Success </a:t>
            </a:r>
            <a:r>
              <a:rPr lang="en-US" dirty="0"/>
              <a:t>or failure </a:t>
            </a:r>
            <a:r>
              <a:rPr lang="en-US" dirty="0" smtClean="0"/>
              <a:t>is cluster recognition feature </a:t>
            </a:r>
            <a:r>
              <a:rPr lang="en-US" dirty="0"/>
              <a:t>(</a:t>
            </a:r>
            <a:r>
              <a:rPr lang="en-US" dirty="0" err="1"/>
              <a:t>eg</a:t>
            </a:r>
            <a:r>
              <a:rPr lang="en-US" dirty="0"/>
              <a:t>, failure </a:t>
            </a:r>
            <a:r>
              <a:rPr lang="en-US" dirty="0" smtClean="0"/>
              <a:t>in </a:t>
            </a:r>
            <a:r>
              <a:rPr lang="en-US" dirty="0"/>
              <a:t>studies = </a:t>
            </a:r>
            <a:r>
              <a:rPr lang="en-US" dirty="0" smtClean="0"/>
              <a:t>difficulties at work = </a:t>
            </a:r>
            <a:r>
              <a:rPr lang="en-US" dirty="0"/>
              <a:t>lower quality of </a:t>
            </a:r>
            <a:r>
              <a:rPr lang="en-US" dirty="0" smtClean="0"/>
              <a:t>life)</a:t>
            </a:r>
            <a:r>
              <a:rPr lang="en-US" dirty="0"/>
              <a:t>. </a:t>
            </a:r>
          </a:p>
          <a:p>
            <a:pPr lvl="0"/>
            <a:r>
              <a:rPr lang="en-US" dirty="0" smtClean="0"/>
              <a:t>Apathy and self-destruction when no solution is found</a:t>
            </a:r>
            <a:endParaRPr lang="en-US" dirty="0"/>
          </a:p>
          <a:p>
            <a:pPr lvl="0"/>
            <a:r>
              <a:rPr lang="en-US" dirty="0" smtClean="0"/>
              <a:t>Extreme outfit as disregard </a:t>
            </a:r>
            <a:r>
              <a:rPr lang="en-US" dirty="0"/>
              <a:t>of self and </a:t>
            </a:r>
            <a:r>
              <a:rPr lang="en-US" dirty="0" smtClean="0"/>
              <a:t>surroundings</a:t>
            </a:r>
          </a:p>
          <a:p>
            <a:pPr lvl="0"/>
            <a:r>
              <a:rPr lang="en-US" dirty="0" smtClean="0"/>
              <a:t>Lack </a:t>
            </a:r>
            <a:r>
              <a:rPr lang="en-US" dirty="0"/>
              <a:t>of confidence in itself and the country.</a:t>
            </a:r>
            <a:endParaRPr lang="en-US" dirty="0"/>
          </a:p>
        </p:txBody>
      </p:sp>
      <p:sp>
        <p:nvSpPr>
          <p:cNvPr id="9" name="Content Placeholder 8"/>
          <p:cNvSpPr>
            <a:spLocks noGrp="1"/>
          </p:cNvSpPr>
          <p:nvPr>
            <p:ph sz="quarter" idx="4"/>
          </p:nvPr>
        </p:nvSpPr>
        <p:spPr/>
        <p:txBody>
          <a:bodyPr>
            <a:normAutofit fontScale="85000" lnSpcReduction="20000"/>
          </a:bodyPr>
          <a:lstStyle/>
          <a:p>
            <a:r>
              <a:rPr lang="en-US" dirty="0" smtClean="0"/>
              <a:t>Active youngster with forward</a:t>
            </a:r>
            <a:r>
              <a:rPr lang="en-US" dirty="0"/>
              <a:t>-believing attitude in life, </a:t>
            </a:r>
            <a:r>
              <a:rPr lang="en-US" dirty="0" smtClean="0"/>
              <a:t>knows how to create </a:t>
            </a:r>
            <a:r>
              <a:rPr lang="en-US" dirty="0"/>
              <a:t>a real choice of your life, what is the reason to keep valuable. </a:t>
            </a:r>
          </a:p>
          <a:p>
            <a:r>
              <a:rPr lang="en-US" dirty="0" smtClean="0"/>
              <a:t>Young </a:t>
            </a:r>
            <a:r>
              <a:rPr lang="en-US" dirty="0"/>
              <a:t>is a critical thinker, entrepreneurial leader who sees challenges and create solutions to problems. </a:t>
            </a:r>
          </a:p>
          <a:p>
            <a:r>
              <a:rPr lang="en-US" dirty="0" smtClean="0"/>
              <a:t>Membership </a:t>
            </a:r>
            <a:r>
              <a:rPr lang="en-US" dirty="0"/>
              <a:t>in a community provides an opportunity to be successful </a:t>
            </a:r>
            <a:r>
              <a:rPr lang="en-US" dirty="0" smtClean="0"/>
              <a:t>for the </a:t>
            </a:r>
            <a:r>
              <a:rPr lang="en-US" dirty="0"/>
              <a:t>people </a:t>
            </a:r>
            <a:r>
              <a:rPr lang="en-US" dirty="0" smtClean="0"/>
              <a:t>around</a:t>
            </a:r>
            <a:endParaRPr lang="en-US" i="1" dirty="0"/>
          </a:p>
        </p:txBody>
      </p:sp>
      <p:sp>
        <p:nvSpPr>
          <p:cNvPr id="13" name="Text Placeholder 6"/>
          <p:cNvSpPr>
            <a:spLocks noGrp="1"/>
          </p:cNvSpPr>
          <p:nvPr>
            <p:ph type="body" idx="1"/>
          </p:nvPr>
        </p:nvSpPr>
        <p:spPr>
          <a:xfrm>
            <a:off x="812879" y="2273887"/>
            <a:ext cx="7183258" cy="947648"/>
          </a:xfrm>
        </p:spPr>
        <p:txBody>
          <a:bodyPr/>
          <a:lstStyle/>
          <a:p>
            <a:r>
              <a:rPr lang="en-US" dirty="0" smtClean="0"/>
              <a:t>Occasional YW</a:t>
            </a:r>
            <a:endParaRPr lang="en-US" dirty="0"/>
          </a:p>
        </p:txBody>
      </p:sp>
      <p:sp>
        <p:nvSpPr>
          <p:cNvPr id="14" name="Text Placeholder 7"/>
          <p:cNvSpPr>
            <a:spLocks noGrp="1"/>
          </p:cNvSpPr>
          <p:nvPr>
            <p:ph type="body" sz="quarter" idx="3"/>
          </p:nvPr>
        </p:nvSpPr>
        <p:spPr>
          <a:xfrm>
            <a:off x="8258631" y="2273887"/>
            <a:ext cx="7186080" cy="947648"/>
          </a:xfrm>
        </p:spPr>
        <p:txBody>
          <a:bodyPr>
            <a:normAutofit/>
          </a:bodyPr>
          <a:lstStyle/>
          <a:p>
            <a:r>
              <a:rPr lang="en-US" dirty="0" smtClean="0"/>
              <a:t>Conscious integrated YW</a:t>
            </a:r>
            <a:endParaRPr lang="en-US" dirty="0"/>
          </a:p>
        </p:txBody>
      </p:sp>
    </p:spTree>
    <p:extLst>
      <p:ext uri="{BB962C8B-B14F-4D97-AF65-F5344CB8AC3E}">
        <p14:creationId xmlns:p14="http://schemas.microsoft.com/office/powerpoint/2010/main" val="11170151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Picture 5" descr="TYEC_PPT_riba_veebiaadress.png"/>
          <p:cNvPicPr>
            <a:picLocks noChangeAspect="1"/>
          </p:cNvPicPr>
          <p:nvPr/>
        </p:nvPicPr>
        <p:blipFill>
          <a:blip r:embed="rId3"/>
          <a:stretch>
            <a:fillRect/>
          </a:stretch>
        </p:blipFill>
        <p:spPr>
          <a:xfrm>
            <a:off x="12218988" y="8126413"/>
            <a:ext cx="4038600" cy="2032000"/>
          </a:xfrm>
          <a:prstGeom prst="rect">
            <a:avLst/>
          </a:prstGeom>
        </p:spPr>
      </p:pic>
      <p:pic>
        <p:nvPicPr>
          <p:cNvPr id="4" name="Picture 3" descr="TYEC_PPT_riba_pealkiri.png"/>
          <p:cNvPicPr>
            <a:picLocks noChangeAspect="1"/>
          </p:cNvPicPr>
          <p:nvPr/>
        </p:nvPicPr>
        <p:blipFill>
          <a:blip r:embed="rId4"/>
          <a:stretch>
            <a:fillRect/>
          </a:stretch>
        </p:blipFill>
        <p:spPr>
          <a:xfrm>
            <a:off x="-24607" y="-407194"/>
            <a:ext cx="15905661" cy="3886200"/>
          </a:xfrm>
          <a:prstGeom prst="rect">
            <a:avLst/>
          </a:prstGeom>
        </p:spPr>
      </p:pic>
      <p:sp>
        <p:nvSpPr>
          <p:cNvPr id="5" name="Rectangle 4"/>
          <p:cNvSpPr/>
          <p:nvPr/>
        </p:nvSpPr>
        <p:spPr>
          <a:xfrm>
            <a:off x="1118394" y="1193006"/>
            <a:ext cx="13059072" cy="769441"/>
          </a:xfrm>
          <a:prstGeom prst="rect">
            <a:avLst/>
          </a:prstGeom>
        </p:spPr>
        <p:txBody>
          <a:bodyPr wrap="square">
            <a:spAutoFit/>
          </a:bodyPr>
          <a:lstStyle/>
          <a:p>
            <a:r>
              <a:rPr lang="en-US" sz="4400" b="1" dirty="0" smtClean="0">
                <a:solidFill>
                  <a:srgbClr val="FFFFFF"/>
                </a:solidFill>
              </a:rPr>
              <a:t>Youth policy 2020: impact on state</a:t>
            </a:r>
            <a:endParaRPr lang="en-US" sz="4400" b="1" dirty="0">
              <a:solidFill>
                <a:srgbClr val="FFFFFF"/>
              </a:solidFill>
            </a:endParaRPr>
          </a:p>
        </p:txBody>
      </p:sp>
      <p:sp>
        <p:nvSpPr>
          <p:cNvPr id="3" name="Content Placeholder 2"/>
          <p:cNvSpPr>
            <a:spLocks noGrp="1"/>
          </p:cNvSpPr>
          <p:nvPr>
            <p:ph sz="half" idx="2"/>
          </p:nvPr>
        </p:nvSpPr>
        <p:spPr/>
        <p:txBody>
          <a:bodyPr>
            <a:normAutofit fontScale="92500" lnSpcReduction="20000"/>
          </a:bodyPr>
          <a:lstStyle/>
          <a:p>
            <a:pPr lvl="0"/>
            <a:r>
              <a:rPr lang="en-US" dirty="0" smtClean="0"/>
              <a:t>Increasing </a:t>
            </a:r>
            <a:r>
              <a:rPr lang="en-US" dirty="0"/>
              <a:t>need for "</a:t>
            </a:r>
            <a:r>
              <a:rPr lang="en-US" dirty="0" smtClean="0"/>
              <a:t>care services”</a:t>
            </a:r>
            <a:endParaRPr lang="en-US" dirty="0"/>
          </a:p>
          <a:p>
            <a:pPr lvl="0"/>
            <a:r>
              <a:rPr lang="en-US" dirty="0" smtClean="0"/>
              <a:t>Low social </a:t>
            </a:r>
            <a:r>
              <a:rPr lang="en-US" dirty="0"/>
              <a:t>mobility, </a:t>
            </a:r>
            <a:r>
              <a:rPr lang="en-US" dirty="0" err="1"/>
              <a:t>ie</a:t>
            </a:r>
            <a:r>
              <a:rPr lang="en-US" dirty="0"/>
              <a:t> </a:t>
            </a:r>
            <a:r>
              <a:rPr lang="en-US" dirty="0" smtClean="0"/>
              <a:t>stratification </a:t>
            </a:r>
            <a:r>
              <a:rPr lang="en-US" dirty="0"/>
              <a:t>of the </a:t>
            </a:r>
            <a:r>
              <a:rPr lang="en-US" dirty="0" smtClean="0"/>
              <a:t>problems </a:t>
            </a:r>
            <a:r>
              <a:rPr lang="en-US" dirty="0"/>
              <a:t>/ groups </a:t>
            </a:r>
            <a:r>
              <a:rPr lang="en-US" dirty="0" smtClean="0"/>
              <a:t>concern are recurrent and </a:t>
            </a:r>
            <a:r>
              <a:rPr lang="en-US" dirty="0"/>
              <a:t>worsening. </a:t>
            </a:r>
          </a:p>
          <a:p>
            <a:pPr lvl="0"/>
            <a:r>
              <a:rPr lang="en-US" dirty="0" smtClean="0"/>
              <a:t>Low citizens activity</a:t>
            </a:r>
            <a:endParaRPr lang="en-US" dirty="0"/>
          </a:p>
          <a:p>
            <a:pPr lvl="0"/>
            <a:r>
              <a:rPr lang="en-US" dirty="0" smtClean="0"/>
              <a:t>Success-</a:t>
            </a:r>
            <a:r>
              <a:rPr lang="en-US" dirty="0"/>
              <a:t>based demographics </a:t>
            </a:r>
            <a:r>
              <a:rPr lang="en-US" dirty="0" smtClean="0"/>
              <a:t>– support and recognition is given exclusively</a:t>
            </a:r>
            <a:endParaRPr lang="en-US" dirty="0"/>
          </a:p>
        </p:txBody>
      </p:sp>
      <p:sp>
        <p:nvSpPr>
          <p:cNvPr id="9" name="Content Placeholder 8"/>
          <p:cNvSpPr>
            <a:spLocks noGrp="1"/>
          </p:cNvSpPr>
          <p:nvPr>
            <p:ph sz="quarter" idx="4"/>
          </p:nvPr>
        </p:nvSpPr>
        <p:spPr/>
        <p:txBody>
          <a:bodyPr>
            <a:normAutofit fontScale="92500" lnSpcReduction="10000"/>
          </a:bodyPr>
          <a:lstStyle/>
          <a:p>
            <a:pPr lvl="0"/>
            <a:r>
              <a:rPr lang="en-US" dirty="0" smtClean="0"/>
              <a:t>Public administration is entrepreneurship and innovation oriented</a:t>
            </a:r>
          </a:p>
          <a:p>
            <a:pPr lvl="0"/>
            <a:r>
              <a:rPr lang="en-US" dirty="0" smtClean="0"/>
              <a:t>Low level of drop-outs and social mobility</a:t>
            </a:r>
          </a:p>
          <a:p>
            <a:pPr lvl="0"/>
            <a:r>
              <a:rPr lang="en-US" dirty="0" smtClean="0"/>
              <a:t>Supportive environment, society</a:t>
            </a:r>
          </a:p>
          <a:p>
            <a:pPr lvl="0"/>
            <a:r>
              <a:rPr lang="en-US" dirty="0" smtClean="0"/>
              <a:t>Generous living environment, family values</a:t>
            </a:r>
            <a:endParaRPr lang="en-US" dirty="0"/>
          </a:p>
        </p:txBody>
      </p:sp>
      <p:sp>
        <p:nvSpPr>
          <p:cNvPr id="11" name="Text Placeholder 6"/>
          <p:cNvSpPr>
            <a:spLocks noGrp="1"/>
          </p:cNvSpPr>
          <p:nvPr>
            <p:ph type="body" idx="1"/>
          </p:nvPr>
        </p:nvSpPr>
        <p:spPr>
          <a:xfrm>
            <a:off x="812879" y="2273887"/>
            <a:ext cx="7183258" cy="947648"/>
          </a:xfrm>
        </p:spPr>
        <p:txBody>
          <a:bodyPr/>
          <a:lstStyle/>
          <a:p>
            <a:r>
              <a:rPr lang="en-US" dirty="0" smtClean="0"/>
              <a:t>Occasional YW</a:t>
            </a:r>
            <a:endParaRPr lang="en-US" dirty="0"/>
          </a:p>
        </p:txBody>
      </p:sp>
      <p:sp>
        <p:nvSpPr>
          <p:cNvPr id="12" name="Text Placeholder 7"/>
          <p:cNvSpPr>
            <a:spLocks noGrp="1"/>
          </p:cNvSpPr>
          <p:nvPr>
            <p:ph type="body" sz="quarter" idx="3"/>
          </p:nvPr>
        </p:nvSpPr>
        <p:spPr>
          <a:xfrm>
            <a:off x="8258631" y="2273887"/>
            <a:ext cx="7186080" cy="947648"/>
          </a:xfrm>
        </p:spPr>
        <p:txBody>
          <a:bodyPr>
            <a:normAutofit/>
          </a:bodyPr>
          <a:lstStyle/>
          <a:p>
            <a:r>
              <a:rPr lang="en-US" dirty="0" smtClean="0"/>
              <a:t>Conscious integrated YW</a:t>
            </a:r>
            <a:endParaRPr lang="en-US" dirty="0"/>
          </a:p>
        </p:txBody>
      </p:sp>
    </p:spTree>
    <p:extLst>
      <p:ext uri="{BB962C8B-B14F-4D97-AF65-F5344CB8AC3E}">
        <p14:creationId xmlns:p14="http://schemas.microsoft.com/office/powerpoint/2010/main" val="119759999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3450</TotalTime>
  <Words>1777</Words>
  <Application>Microsoft Macintosh PowerPoint</Application>
  <PresentationFormat>Custom</PresentationFormat>
  <Paragraphs>151</Paragraphs>
  <Slides>26</Slides>
  <Notes>12</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Future 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Zuula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kii zuula</dc:creator>
  <cp:lastModifiedBy>Olga Bogdanova</cp:lastModifiedBy>
  <cp:revision>34</cp:revision>
  <dcterms:created xsi:type="dcterms:W3CDTF">2013-06-03T05:55:24Z</dcterms:created>
  <dcterms:modified xsi:type="dcterms:W3CDTF">2014-04-03T08:41:22Z</dcterms:modified>
</cp:coreProperties>
</file>